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80" r:id="rId3"/>
    <p:sldId id="308" r:id="rId4"/>
    <p:sldId id="309" r:id="rId5"/>
    <p:sldId id="310" r:id="rId6"/>
    <p:sldId id="282" r:id="rId7"/>
    <p:sldId id="283" r:id="rId8"/>
    <p:sldId id="316" r:id="rId9"/>
    <p:sldId id="284" r:id="rId10"/>
    <p:sldId id="294" r:id="rId11"/>
    <p:sldId id="295" r:id="rId12"/>
    <p:sldId id="285" r:id="rId13"/>
    <p:sldId id="296" r:id="rId14"/>
    <p:sldId id="286" r:id="rId15"/>
    <p:sldId id="288" r:id="rId16"/>
    <p:sldId id="297" r:id="rId17"/>
    <p:sldId id="289" r:id="rId18"/>
    <p:sldId id="298" r:id="rId19"/>
    <p:sldId id="300" r:id="rId20"/>
    <p:sldId id="304" r:id="rId21"/>
    <p:sldId id="303" r:id="rId22"/>
    <p:sldId id="299" r:id="rId23"/>
    <p:sldId id="311" r:id="rId24"/>
    <p:sldId id="314" r:id="rId25"/>
    <p:sldId id="301" r:id="rId26"/>
    <p:sldId id="307" r:id="rId27"/>
    <p:sldId id="302" r:id="rId28"/>
    <p:sldId id="315" r:id="rId29"/>
    <p:sldId id="312" r:id="rId30"/>
    <p:sldId id="305" r:id="rId31"/>
    <p:sldId id="31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go" initials="H" lastIdx="2" clrIdx="0">
    <p:extLst>
      <p:ext uri="{19B8F6BF-5375-455C-9EA6-DF929625EA0E}">
        <p15:presenceInfo xmlns:p15="http://schemas.microsoft.com/office/powerpoint/2012/main" userId="Hug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D10404"/>
    <a:srgbClr val="EFEFEF"/>
    <a:srgbClr val="2F528F"/>
    <a:srgbClr val="B1B2D7"/>
    <a:srgbClr val="989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32" autoAdjust="0"/>
    <p:restoredTop sz="77037" autoAdjust="0"/>
  </p:normalViewPr>
  <p:slideViewPr>
    <p:cSldViewPr snapToGrid="0">
      <p:cViewPr varScale="1">
        <p:scale>
          <a:sx n="79" d="100"/>
          <a:sy n="79" d="100"/>
        </p:scale>
        <p:origin x="870" y="4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61A7B-94C4-4364-954D-D1C7B8540EE0}" type="datetimeFigureOut">
              <a:rPr lang="en-GB" smtClean="0"/>
              <a:t>15/01/2019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E99C1-E201-42A1-9721-D2160D54677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66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42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3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5296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73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3580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464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297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1576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Vibration intensity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408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017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68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242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0293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Run </a:t>
            </a:r>
            <a:r>
              <a:rPr lang="fr-CH" dirty="0" err="1"/>
              <a:t>number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4437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First goal : obstacle </a:t>
            </a:r>
            <a:r>
              <a:rPr lang="fr-CH" dirty="0" err="1"/>
              <a:t>avoidance</a:t>
            </a:r>
            <a:br>
              <a:rPr lang="fr-CH" dirty="0"/>
            </a:br>
            <a:br>
              <a:rPr lang="fr-CH" dirty="0"/>
            </a:br>
            <a:r>
              <a:rPr lang="fr-CH" dirty="0">
                <a:sym typeface="Wingdings" panose="05000000000000000000" pitchFamily="2" charset="2"/>
              </a:rPr>
              <a:t> a bit </a:t>
            </a:r>
            <a:r>
              <a:rPr lang="fr-CH" dirty="0" err="1">
                <a:sym typeface="Wingdings" panose="05000000000000000000" pitchFamily="2" charset="2"/>
              </a:rPr>
              <a:t>too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much</a:t>
            </a:r>
            <a:r>
              <a:rPr lang="fr-CH" dirty="0">
                <a:sym typeface="Wingdings" panose="05000000000000000000" pitchFamily="2" charset="2"/>
              </a:rPr>
              <a:t> for </a:t>
            </a:r>
            <a:r>
              <a:rPr lang="fr-CH" dirty="0" err="1">
                <a:sym typeface="Wingdings" panose="05000000000000000000" pitchFamily="2" charset="2"/>
              </a:rPr>
              <a:t>this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project</a:t>
            </a:r>
            <a:r>
              <a:rPr lang="fr-CH" dirty="0">
                <a:sym typeface="Wingdings" panose="05000000000000000000" pitchFamily="2" charset="2"/>
              </a:rPr>
              <a:t>, </a:t>
            </a:r>
            <a:r>
              <a:rPr lang="fr-CH" dirty="0" err="1">
                <a:sym typeface="Wingdings" panose="05000000000000000000" pitchFamily="2" charset="2"/>
              </a:rPr>
              <a:t>too</a:t>
            </a:r>
            <a:r>
              <a:rPr lang="fr-CH" dirty="0">
                <a:sym typeface="Wingdings" panose="05000000000000000000" pitchFamily="2" charset="2"/>
              </a:rPr>
              <a:t> </a:t>
            </a:r>
            <a:r>
              <a:rPr lang="fr-CH" dirty="0" err="1">
                <a:sym typeface="Wingdings" panose="05000000000000000000" pitchFamily="2" charset="2"/>
              </a:rPr>
              <a:t>ambitious</a:t>
            </a:r>
            <a:r>
              <a:rPr lang="fr-CH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173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44310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442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5367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Setup in extra slide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880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Setup in extra slide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014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Setup in extra slide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9205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Setup in extra slide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482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216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Inside, </a:t>
            </a:r>
            <a:r>
              <a:rPr lang="fr-CH" dirty="0" err="1"/>
              <a:t>take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off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189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84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039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924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2767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E99C1-E201-42A1-9721-D2160D54677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727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8AE9A-8E61-4DE3-B45C-8CB7F2A4A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C4D205-6432-46F2-9F48-C2737341B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1692AB-A405-4ED2-9606-FDFB7646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B09CAA-566E-4578-A1B7-4A66B69B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6A5E9A-311B-456A-8974-6A3E4454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14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EC5BC4-7540-4BA9-B38A-664CC7B9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94586F-40EF-4250-96FA-1A63E7DC0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8ED16C-1D66-4B23-8E49-53B57830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526354-B526-46C9-AB5D-6CF61D26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4D5D8C-D443-48DA-BFD9-94567ECA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186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DDF58DF-2948-4C55-B996-45CDDFF85A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E7F8F0-ED07-4BA1-8633-CBB6B7B81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EB27B1-9A3C-4923-A6F8-C969B768A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08D939-5D9E-4145-B211-73DF8768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EEA52-9272-4DDC-AC1C-7B23B12D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937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1_Titre et contenu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38200" y="373775"/>
            <a:ext cx="539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38200" y="1834275"/>
            <a:ext cx="8340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838200" y="6365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038600" y="63650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610600" y="6365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232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68C07-00D5-429D-B2FE-D71B987E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8ECB48-137D-4195-97F5-C5369DD3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E2C076-944B-4809-990F-ED836A81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A2F383-48F8-469A-A9D0-BE4B029F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46AFFE-6AE9-4263-92AB-2D0E91E3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91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66022-4210-4685-9112-4F2AEE1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277937-8C24-4665-B961-209BAA80E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16921D-746E-4D24-86E3-DDB5947C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974401-6B42-4CB7-8AEC-BF42BBBE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D429D9-C3E8-4616-91DA-A85F2472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9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22F714-798E-432C-8A88-3A7BBBAA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4FBAA7-5F8E-4690-9C9D-52A004F36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829E78-8F0E-4521-8246-A16FF7A1B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353561-5405-4192-921A-3ACEE97F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C94610-3B98-4126-ABC1-880B6EB1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FBB0C9-0F50-461E-8313-90C5B4AB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36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2E3B93-7D25-4C3F-A21F-68033D89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0CB359-BE39-4CEA-9F8D-38295B3C8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C20280-3F2C-4063-B938-B5563605D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913669-A1FA-4359-9E74-8C76AD1C8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76093F-3030-4A64-AD24-2EAE4803D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CE6F295-0A5E-4CA9-9ACE-778364FB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51E5898-4E49-467D-8F29-FBD58059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7BCB83-277B-4A76-8E66-5A8AB2D0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41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52DAC7-3235-4E0C-9CA6-C41488A0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E19AA6-83F3-4713-9D64-8B282FB0A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2AB752-C6E0-4582-84FE-8E17B603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0D4F7E-F442-436D-ADF0-E38F0C837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45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B5B97E-98CD-4D5E-98E1-B809CE1C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CECAC1-67F5-412F-9176-92A8475C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3E322-A924-45C0-B119-A4E68EA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77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ABA56A-81CA-4906-987D-6706AD97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F235A8-B0D9-4DF6-A7BD-2543092A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2A0117-6E24-4DD9-8563-AA684AF3D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EE60D0-8655-429D-A135-CA787A1E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77BC58-64C6-48DA-A254-6CC6E49D1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1308F4-D6BF-446A-BBCD-5A428C95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63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B0A28-F013-4996-B5FA-96964D2B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20C27E8-FAFC-4A91-92B7-7EDEF8CD9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B3170D-3195-45BA-8F29-CBFD2296D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0EE5CE-CFC6-437C-9FC1-77447CBE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5EE001-2495-42A6-8DCF-03FB697E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2C8A45-E71B-4844-A9D1-CD5EBDF8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86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1E5354-AA11-41C6-806B-9B3CF121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B465C9-C17E-45F9-AF6A-6BA79DAB3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CB6534-1D74-4938-8B42-ECD526957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F1DD40-4AC2-40B5-90FA-49CF1CB88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CE48EF-11A1-4D3E-BD02-8854BCCD7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97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jpeg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gif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2.gif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png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45.PNG"/><Relationship Id="rId4" Type="http://schemas.openxmlformats.org/officeDocument/2006/relationships/image" Target="../media/image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8.emf"/><Relationship Id="rId4" Type="http://schemas.openxmlformats.org/officeDocument/2006/relationships/image" Target="../media/image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2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2.PNG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7EA0D6-81D5-494B-81DA-866292000623}"/>
              </a:ext>
            </a:extLst>
          </p:cNvPr>
          <p:cNvSpPr/>
          <p:nvPr/>
        </p:nvSpPr>
        <p:spPr>
          <a:xfrm>
            <a:off x="-1596189" y="3429000"/>
            <a:ext cx="14068926" cy="3784973"/>
          </a:xfrm>
          <a:prstGeom prst="rect">
            <a:avLst/>
          </a:prstGeom>
          <a:solidFill>
            <a:srgbClr val="EFEFEF"/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Shape 92"/>
          <p:cNvSpPr txBox="1"/>
          <p:nvPr/>
        </p:nvSpPr>
        <p:spPr>
          <a:xfrm>
            <a:off x="3769000" y="4316931"/>
            <a:ext cx="4653997" cy="1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2200" dirty="0" err="1">
                <a:latin typeface="Helvetica Neue" panose="020B0604020202020204" charset="0"/>
                <a:ea typeface="Calibri"/>
                <a:cs typeface="Calibri"/>
                <a:sym typeface="Calibri"/>
              </a:rPr>
              <a:t>Student</a:t>
            </a:r>
            <a: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  <a:t> : Hugo Kohli</a:t>
            </a:r>
            <a:b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</a:br>
            <a: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  <a:t>Professor : Dario </a:t>
            </a:r>
            <a:r>
              <a:rPr lang="fr-CH" sz="2200" dirty="0" err="1">
                <a:latin typeface="Helvetica Neue" panose="020B0604020202020204" charset="0"/>
                <a:ea typeface="Calibri"/>
                <a:cs typeface="Calibri"/>
                <a:sym typeface="Calibri"/>
              </a:rPr>
              <a:t>Floreano</a:t>
            </a:r>
            <a:b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</a:br>
            <a: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  <a:t>First assistant : Matteo </a:t>
            </a:r>
            <a:r>
              <a:rPr lang="fr-CH" sz="2200" dirty="0" err="1">
                <a:latin typeface="Helvetica Neue" panose="020B0604020202020204" charset="0"/>
                <a:ea typeface="Calibri"/>
                <a:cs typeface="Calibri"/>
                <a:sym typeface="Calibri"/>
              </a:rPr>
              <a:t>Macchini</a:t>
            </a:r>
            <a:b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</a:br>
            <a: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  <a:t>Second assistant : Carine Rognon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Helvetica Neue" panose="020B060402020202020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DB66D87-6F79-40B5-AD1C-97826F31BE4E}"/>
              </a:ext>
            </a:extLst>
          </p:cNvPr>
          <p:cNvGrpSpPr/>
          <p:nvPr/>
        </p:nvGrpSpPr>
        <p:grpSpPr>
          <a:xfrm>
            <a:off x="4798041" y="5766831"/>
            <a:ext cx="2595916" cy="796760"/>
            <a:chOff x="8769923" y="5854214"/>
            <a:chExt cx="2595916" cy="796760"/>
          </a:xfrm>
        </p:grpSpPr>
        <p:pic>
          <p:nvPicPr>
            <p:cNvPr id="89" name="Shape 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279A38D-059F-474D-ADDA-CC0C770C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1" name="Shape 101">
            <a:extLst>
              <a:ext uri="{FF2B5EF4-FFF2-40B4-BE49-F238E27FC236}">
                <a16:creationId xmlns:a16="http://schemas.microsoft.com/office/drawing/2014/main" id="{1EDABFEF-E6E9-4569-9285-2F35CD36EE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453" y="1181768"/>
            <a:ext cx="12005093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noProof="0" dirty="0">
                <a:solidFill>
                  <a:srgbClr val="D00000"/>
                </a:solidFill>
                <a:latin typeface="Helvetica Neue" panose="02000403000000020004" pitchFamily="50" charset="0"/>
              </a:rPr>
              <a:t>Haptic display for a wearable </a:t>
            </a:r>
            <a:br>
              <a:rPr lang="en-GB" b="1" noProof="0" dirty="0">
                <a:solidFill>
                  <a:srgbClr val="D00000"/>
                </a:solidFill>
                <a:latin typeface="Helvetica Neue" panose="02000403000000020004" pitchFamily="50" charset="0"/>
              </a:rPr>
            </a:br>
            <a:r>
              <a:rPr lang="en-GB" b="1" noProof="0" dirty="0">
                <a:solidFill>
                  <a:srgbClr val="D00000"/>
                </a:solidFill>
                <a:latin typeface="Helvetica Neue" panose="02000403000000020004" pitchFamily="50" charset="0"/>
              </a:rPr>
              <a:t>human-robot interface</a:t>
            </a:r>
          </a:p>
        </p:txBody>
      </p:sp>
      <p:sp>
        <p:nvSpPr>
          <p:cNvPr id="8" name="Shape 92">
            <a:extLst>
              <a:ext uri="{FF2B5EF4-FFF2-40B4-BE49-F238E27FC236}">
                <a16:creationId xmlns:a16="http://schemas.microsoft.com/office/drawing/2014/main" id="{C7A9E62E-CA24-47F4-BEB2-0A78FCE81AA3}"/>
              </a:ext>
            </a:extLst>
          </p:cNvPr>
          <p:cNvSpPr txBox="1"/>
          <p:nvPr/>
        </p:nvSpPr>
        <p:spPr>
          <a:xfrm>
            <a:off x="3769000" y="2485105"/>
            <a:ext cx="4653997" cy="932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1800" dirty="0" err="1">
                <a:latin typeface="Helvetica Neue" panose="020B0604020202020204" charset="0"/>
                <a:ea typeface="Calibri"/>
                <a:cs typeface="Calibri"/>
                <a:sym typeface="Calibri"/>
              </a:rPr>
              <a:t>Semester</a:t>
            </a:r>
            <a:r>
              <a:rPr lang="fr-CH" sz="1800" dirty="0">
                <a:latin typeface="Helvetica Neue" panose="020B0604020202020204" charset="0"/>
                <a:ea typeface="Calibri"/>
                <a:cs typeface="Calibri"/>
                <a:sym typeface="Calibri"/>
              </a:rPr>
              <a:t> </a:t>
            </a:r>
            <a:r>
              <a:rPr lang="fr-CH" sz="1800" dirty="0" err="1">
                <a:latin typeface="Helvetica Neue" panose="020B0604020202020204" charset="0"/>
                <a:ea typeface="Calibri"/>
                <a:cs typeface="Calibri"/>
                <a:sym typeface="Calibri"/>
              </a:rPr>
              <a:t>project</a:t>
            </a:r>
            <a:r>
              <a:rPr lang="fr-CH" sz="1800" dirty="0">
                <a:latin typeface="Helvetica Neue" panose="020B0604020202020204" charset="0"/>
                <a:ea typeface="Calibri"/>
                <a:cs typeface="Calibri"/>
                <a:sym typeface="Calibri"/>
              </a:rPr>
              <a:t>, final </a:t>
            </a:r>
            <a:r>
              <a:rPr lang="fr-CH" sz="1800" dirty="0" err="1">
                <a:latin typeface="Helvetica Neue" panose="020B0604020202020204" charset="0"/>
                <a:ea typeface="Calibri"/>
                <a:cs typeface="Calibri"/>
                <a:sym typeface="Calibri"/>
              </a:rPr>
              <a:t>presentation</a:t>
            </a:r>
            <a:endParaRPr sz="1800" dirty="0">
              <a:latin typeface="Helvetica Neue" panose="020B060402020202020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05C52247-82A5-477D-906A-BD15BF49D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47" y="1679998"/>
            <a:ext cx="8287907" cy="415348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10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530EC036-E786-41BF-B189-6D5284BB6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Prototype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8C26D67F-4569-41A7-8686-9E8BAE5C2124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4" name="Image 23">
            <a:extLst>
              <a:ext uri="{FF2B5EF4-FFF2-40B4-BE49-F238E27FC236}">
                <a16:creationId xmlns:a16="http://schemas.microsoft.com/office/drawing/2014/main" id="{3AE3CEC4-EB80-4B04-9003-2AD5ECCF28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05293" y="2418377"/>
            <a:ext cx="4477347" cy="2697037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90E63B98-82C2-4669-9911-2D94A1CCA20D}"/>
              </a:ext>
            </a:extLst>
          </p:cNvPr>
          <p:cNvCxnSpPr>
            <a:cxnSpLocks/>
          </p:cNvCxnSpPr>
          <p:nvPr/>
        </p:nvCxnSpPr>
        <p:spPr>
          <a:xfrm>
            <a:off x="4184073" y="3643745"/>
            <a:ext cx="1911927" cy="7250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94">
            <a:extLst>
              <a:ext uri="{FF2B5EF4-FFF2-40B4-BE49-F238E27FC236}">
                <a16:creationId xmlns:a16="http://schemas.microsoft.com/office/drawing/2014/main" id="{B5534FFD-CA60-4AB1-A33B-166DAC6C3983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866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A48A59B0-369C-4B82-BC21-BCE2F7071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05" y="1580051"/>
            <a:ext cx="7983064" cy="4267796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11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530EC036-E786-41BF-B189-6D5284BB6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Prototype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8C26D67F-4569-41A7-8686-9E8BAE5C2124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94">
            <a:extLst>
              <a:ext uri="{FF2B5EF4-FFF2-40B4-BE49-F238E27FC236}">
                <a16:creationId xmlns:a16="http://schemas.microsoft.com/office/drawing/2014/main" id="{C012F1F9-FAA0-4161-A08B-4E6DF4649BDA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4" name="Picture 2" descr="Adafruit 16-Channel 12-bit PWM/Servo Driver - I2C interface - PCA9685">
            <a:extLst>
              <a:ext uri="{FF2B5EF4-FFF2-40B4-BE49-F238E27FC236}">
                <a16:creationId xmlns:a16="http://schemas.microsoft.com/office/drawing/2014/main" id="{1DF4F1E7-D07D-49F9-8B52-EECE2E2CA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15038" r="9856" b="11570"/>
          <a:stretch/>
        </p:blipFill>
        <p:spPr bwMode="auto">
          <a:xfrm>
            <a:off x="675303" y="3994501"/>
            <a:ext cx="2773070" cy="1885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51EEB7FD-E911-4F82-82F9-25AD50514E2B}"/>
              </a:ext>
            </a:extLst>
          </p:cNvPr>
          <p:cNvCxnSpPr>
            <a:cxnSpLocks/>
            <a:endCxn id="24" idx="3"/>
          </p:cNvCxnSpPr>
          <p:nvPr/>
        </p:nvCxnSpPr>
        <p:spPr>
          <a:xfrm flipH="1">
            <a:off x="3448373" y="3350267"/>
            <a:ext cx="2647627" cy="158715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638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 24">
            <a:extLst>
              <a:ext uri="{FF2B5EF4-FFF2-40B4-BE49-F238E27FC236}">
                <a16:creationId xmlns:a16="http://schemas.microsoft.com/office/drawing/2014/main" id="{206A03CC-1D93-4451-87B3-A53DAF3D7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06" y="1617687"/>
            <a:ext cx="8078327" cy="440116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12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7" name="Shape 101">
            <a:extLst>
              <a:ext uri="{FF2B5EF4-FFF2-40B4-BE49-F238E27FC236}">
                <a16:creationId xmlns:a16="http://schemas.microsoft.com/office/drawing/2014/main" id="{6AE6B7B0-A024-42B5-843B-64E237B964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Motors and drivers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28" name="Shape 102">
            <a:extLst>
              <a:ext uri="{FF2B5EF4-FFF2-40B4-BE49-F238E27FC236}">
                <a16:creationId xmlns:a16="http://schemas.microsoft.com/office/drawing/2014/main" id="{B495D10E-D09E-4267-A8BD-0503BE76CE8E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" name="Image 28">
            <a:extLst>
              <a:ext uri="{FF2B5EF4-FFF2-40B4-BE49-F238E27FC236}">
                <a16:creationId xmlns:a16="http://schemas.microsoft.com/office/drawing/2014/main" id="{E004F46A-5BD8-451E-B02C-90C5F61E63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58" y="1185934"/>
            <a:ext cx="3635937" cy="203341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8CAA3C21-721A-4773-B24D-8731B1FE2F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78" y="2202643"/>
            <a:ext cx="2817949" cy="2037273"/>
          </a:xfrm>
          <a:prstGeom prst="rect">
            <a:avLst/>
          </a:prstGeom>
        </p:spPr>
      </p:pic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D87EAE21-864E-4647-A9D2-6506453A3854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6601727" y="3219352"/>
            <a:ext cx="1460814" cy="9499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468B5638-9EC9-453F-A6C5-5281A8118338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2147653" y="4239916"/>
            <a:ext cx="4059183" cy="6784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Shape 94">
            <a:extLst>
              <a:ext uri="{FF2B5EF4-FFF2-40B4-BE49-F238E27FC236}">
                <a16:creationId xmlns:a16="http://schemas.microsoft.com/office/drawing/2014/main" id="{62805FED-95DE-4F59-B4B1-29731CE717FF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40448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13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530EC036-E786-41BF-B189-6D5284BB6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Prototype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8C26D67F-4569-41A7-8686-9E8BAE5C2124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59D37F58-4CF2-4BC1-A10F-C01CDE157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5" y="3874257"/>
            <a:ext cx="3338286" cy="250371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E870C3A-E0AA-4F6B-889C-E437F47F2C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65" y="1159702"/>
            <a:ext cx="3338286" cy="2503715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2F9A757-1893-479B-9504-49A65654A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824" y="1159701"/>
            <a:ext cx="3906276" cy="5208367"/>
          </a:xfrm>
          <a:prstGeom prst="rect">
            <a:avLst/>
          </a:prstGeom>
        </p:spPr>
      </p:pic>
      <p:sp>
        <p:nvSpPr>
          <p:cNvPr id="23" name="Shape 94">
            <a:extLst>
              <a:ext uri="{FF2B5EF4-FFF2-40B4-BE49-F238E27FC236}">
                <a16:creationId xmlns:a16="http://schemas.microsoft.com/office/drawing/2014/main" id="{B19EE0D3-B1B1-4512-904B-94BF7791F677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632747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14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456A121E-6072-41B3-AE93-0A67C754D5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dirty="0">
                <a:solidFill>
                  <a:srgbClr val="D00000"/>
                </a:solidFill>
                <a:latin typeface="Helvetica Neue" panose="020B0604020202020204" charset="0"/>
              </a:rPr>
              <a:t>C</a:t>
            </a:r>
            <a:r>
              <a:rPr lang="en-GB" b="1" dirty="0" err="1">
                <a:solidFill>
                  <a:srgbClr val="D00000"/>
                </a:solidFill>
                <a:latin typeface="Helvetica Neue" panose="020B0604020202020204" charset="0"/>
              </a:rPr>
              <a:t>ontrol</a:t>
            </a:r>
            <a:r>
              <a:rPr lang="en-GB" b="1" dirty="0">
                <a:solidFill>
                  <a:srgbClr val="D00000"/>
                </a:solidFill>
                <a:latin typeface="Helvetica Neue" panose="020B0604020202020204" charset="0"/>
              </a:rPr>
              <a:t> of the array </a:t>
            </a:r>
            <a:r>
              <a:rPr lang="en-GB" dirty="0">
                <a:solidFill>
                  <a:srgbClr val="D00000"/>
                </a:solidFill>
                <a:latin typeface="Helvetica Neue" panose="020B0604020202020204" charset="0"/>
              </a:rPr>
              <a:t>(in Python)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FF9AE44A-8C1D-4DB1-97DD-C2F6D5C24917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114">
            <a:extLst>
              <a:ext uri="{FF2B5EF4-FFF2-40B4-BE49-F238E27FC236}">
                <a16:creationId xmlns:a16="http://schemas.microsoft.com/office/drawing/2014/main" id="{6D9D619A-BF37-4CAA-87F4-3ACAD424FE94}"/>
              </a:ext>
            </a:extLst>
          </p:cNvPr>
          <p:cNvSpPr txBox="1">
            <a:spLocks/>
          </p:cNvSpPr>
          <p:nvPr/>
        </p:nvSpPr>
        <p:spPr>
          <a:xfrm>
            <a:off x="550946" y="1487732"/>
            <a:ext cx="8348700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Helvetica Neue" panose="020B0604020202020204" charset="0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18EE0FE-C2E4-45D9-B48D-89F9BF955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77" y="4480614"/>
            <a:ext cx="609653" cy="60965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A05C52F-D9E4-4B39-8F01-0614D2460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47592" y="4692630"/>
            <a:ext cx="851808" cy="851808"/>
          </a:xfrm>
          <a:prstGeom prst="rect">
            <a:avLst/>
          </a:prstGeom>
        </p:spPr>
      </p:pic>
      <p:grpSp>
        <p:nvGrpSpPr>
          <p:cNvPr id="38" name="Groupe 37">
            <a:extLst>
              <a:ext uri="{FF2B5EF4-FFF2-40B4-BE49-F238E27FC236}">
                <a16:creationId xmlns:a16="http://schemas.microsoft.com/office/drawing/2014/main" id="{AFEF9E5F-4883-4FC7-8851-60DF954BC3AD}"/>
              </a:ext>
            </a:extLst>
          </p:cNvPr>
          <p:cNvGrpSpPr/>
          <p:nvPr/>
        </p:nvGrpSpPr>
        <p:grpSpPr>
          <a:xfrm>
            <a:off x="6880838" y="4720538"/>
            <a:ext cx="979696" cy="668657"/>
            <a:chOff x="3969455" y="3697277"/>
            <a:chExt cx="513611" cy="350547"/>
          </a:xfrm>
        </p:grpSpPr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9A0F9F01-3384-46C2-87B6-950BE6C54BCF}"/>
                </a:ext>
              </a:extLst>
            </p:cNvPr>
            <p:cNvGrpSpPr/>
            <p:nvPr/>
          </p:nvGrpSpPr>
          <p:grpSpPr>
            <a:xfrm>
              <a:off x="4133538" y="3697277"/>
              <a:ext cx="349528" cy="349528"/>
              <a:chOff x="6894679" y="2354219"/>
              <a:chExt cx="483146" cy="483146"/>
            </a:xfrm>
          </p:grpSpPr>
          <p:sp>
            <p:nvSpPr>
              <p:cNvPr id="32" name="Arc 31">
                <a:extLst>
                  <a:ext uri="{FF2B5EF4-FFF2-40B4-BE49-F238E27FC236}">
                    <a16:creationId xmlns:a16="http://schemas.microsoft.com/office/drawing/2014/main" id="{6FA335E4-FCEE-4C1D-9C2B-B6FC1EB25D17}"/>
                  </a:ext>
                </a:extLst>
              </p:cNvPr>
              <p:cNvSpPr/>
              <p:nvPr/>
            </p:nvSpPr>
            <p:spPr>
              <a:xfrm rot="2700000">
                <a:off x="6999547" y="2461705"/>
                <a:ext cx="273410" cy="273410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Arc 32">
                <a:extLst>
                  <a:ext uri="{FF2B5EF4-FFF2-40B4-BE49-F238E27FC236}">
                    <a16:creationId xmlns:a16="http://schemas.microsoft.com/office/drawing/2014/main" id="{1898261C-6172-4D8F-B9F2-0D1347C621CF}"/>
                  </a:ext>
                </a:extLst>
              </p:cNvPr>
              <p:cNvSpPr/>
              <p:nvPr/>
            </p:nvSpPr>
            <p:spPr>
              <a:xfrm rot="2700000">
                <a:off x="6894679" y="2354219"/>
                <a:ext cx="483146" cy="483146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9DAEFA34-1CD6-4633-A126-CA981767288F}"/>
                </a:ext>
              </a:extLst>
            </p:cNvPr>
            <p:cNvGrpSpPr/>
            <p:nvPr/>
          </p:nvGrpSpPr>
          <p:grpSpPr>
            <a:xfrm rot="10800000">
              <a:off x="3969455" y="3698296"/>
              <a:ext cx="349528" cy="349528"/>
              <a:chOff x="6894679" y="2354219"/>
              <a:chExt cx="483146" cy="483146"/>
            </a:xfrm>
          </p:grpSpPr>
          <p:sp>
            <p:nvSpPr>
              <p:cNvPr id="35" name="Arc 34">
                <a:extLst>
                  <a:ext uri="{FF2B5EF4-FFF2-40B4-BE49-F238E27FC236}">
                    <a16:creationId xmlns:a16="http://schemas.microsoft.com/office/drawing/2014/main" id="{F5D7DF91-989C-443B-9DDA-8CF4F795E4E9}"/>
                  </a:ext>
                </a:extLst>
              </p:cNvPr>
              <p:cNvSpPr/>
              <p:nvPr/>
            </p:nvSpPr>
            <p:spPr>
              <a:xfrm rot="2700000">
                <a:off x="7010590" y="2461705"/>
                <a:ext cx="273410" cy="273410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Arc 35">
                <a:extLst>
                  <a:ext uri="{FF2B5EF4-FFF2-40B4-BE49-F238E27FC236}">
                    <a16:creationId xmlns:a16="http://schemas.microsoft.com/office/drawing/2014/main" id="{CBADBFAC-EB21-4259-A2B8-F26CD0587BF2}"/>
                  </a:ext>
                </a:extLst>
              </p:cNvPr>
              <p:cNvSpPr/>
              <p:nvPr/>
            </p:nvSpPr>
            <p:spPr>
              <a:xfrm rot="2700000">
                <a:off x="6894679" y="2354219"/>
                <a:ext cx="483146" cy="483146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7" name="Ellipse 36">
              <a:extLst>
                <a:ext uri="{FF2B5EF4-FFF2-40B4-BE49-F238E27FC236}">
                  <a16:creationId xmlns:a16="http://schemas.microsoft.com/office/drawing/2014/main" id="{1E031890-8418-4DC7-8FAB-A0B67DA8D0FF}"/>
                </a:ext>
              </a:extLst>
            </p:cNvPr>
            <p:cNvSpPr/>
            <p:nvPr/>
          </p:nvSpPr>
          <p:spPr>
            <a:xfrm>
              <a:off x="4092727" y="3744033"/>
              <a:ext cx="256017" cy="256017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20BF992B-4F38-4EEB-A0D5-BF83B652A622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1610178" y="5118534"/>
            <a:ext cx="2437414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717D2744-75AF-425C-813C-5FCE21179E4F}"/>
              </a:ext>
            </a:extLst>
          </p:cNvPr>
          <p:cNvCxnSpPr>
            <a:cxnSpLocks/>
          </p:cNvCxnSpPr>
          <p:nvPr/>
        </p:nvCxnSpPr>
        <p:spPr>
          <a:xfrm>
            <a:off x="4901060" y="5114888"/>
            <a:ext cx="1841697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005D2491-BD82-45A6-AC4B-465F42E72AF5}"/>
              </a:ext>
            </a:extLst>
          </p:cNvPr>
          <p:cNvCxnSpPr>
            <a:cxnSpLocks/>
          </p:cNvCxnSpPr>
          <p:nvPr/>
        </p:nvCxnSpPr>
        <p:spPr>
          <a:xfrm>
            <a:off x="3438417" y="2715267"/>
            <a:ext cx="200366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hape 114">
            <a:extLst>
              <a:ext uri="{FF2B5EF4-FFF2-40B4-BE49-F238E27FC236}">
                <a16:creationId xmlns:a16="http://schemas.microsoft.com/office/drawing/2014/main" id="{344DD112-2DD6-4E55-AFEE-48599CD18561}"/>
              </a:ext>
            </a:extLst>
          </p:cNvPr>
          <p:cNvSpPr txBox="1">
            <a:spLocks/>
          </p:cNvSpPr>
          <p:nvPr/>
        </p:nvSpPr>
        <p:spPr>
          <a:xfrm>
            <a:off x="1586490" y="5114888"/>
            <a:ext cx="2118771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dirty="0" err="1">
                <a:latin typeface="Helvetica Neue" panose="020B0604020202020204" charset="0"/>
              </a:rPr>
              <a:t>Motor’s</a:t>
            </a:r>
            <a:r>
              <a:rPr lang="fr-CH" dirty="0">
                <a:latin typeface="Helvetica Neue" panose="020B0604020202020204" charset="0"/>
              </a:rPr>
              <a:t> index</a:t>
            </a:r>
            <a:endParaRPr lang="en-GB" dirty="0">
              <a:latin typeface="Helvetica Neue" panose="020B0604020202020204" charset="0"/>
            </a:endParaRPr>
          </a:p>
        </p:txBody>
      </p:sp>
      <p:sp>
        <p:nvSpPr>
          <p:cNvPr id="54" name="Shape 114">
            <a:extLst>
              <a:ext uri="{FF2B5EF4-FFF2-40B4-BE49-F238E27FC236}">
                <a16:creationId xmlns:a16="http://schemas.microsoft.com/office/drawing/2014/main" id="{A339EFFC-6D15-4C08-B56B-C49D749A5260}"/>
              </a:ext>
            </a:extLst>
          </p:cNvPr>
          <p:cNvSpPr txBox="1">
            <a:spLocks/>
          </p:cNvSpPr>
          <p:nvPr/>
        </p:nvSpPr>
        <p:spPr>
          <a:xfrm>
            <a:off x="3338978" y="5525332"/>
            <a:ext cx="2661393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Board receives message</a:t>
            </a:r>
          </a:p>
        </p:txBody>
      </p:sp>
      <p:sp>
        <p:nvSpPr>
          <p:cNvPr id="55" name="Shape 114">
            <a:extLst>
              <a:ext uri="{FF2B5EF4-FFF2-40B4-BE49-F238E27FC236}">
                <a16:creationId xmlns:a16="http://schemas.microsoft.com/office/drawing/2014/main" id="{54E23531-AF0B-4AC7-930C-453802BAC974}"/>
              </a:ext>
            </a:extLst>
          </p:cNvPr>
          <p:cNvSpPr txBox="1">
            <a:spLocks/>
          </p:cNvSpPr>
          <p:nvPr/>
        </p:nvSpPr>
        <p:spPr>
          <a:xfrm>
            <a:off x="6000371" y="5296039"/>
            <a:ext cx="2790857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Switch </a:t>
            </a:r>
            <a:r>
              <a:rPr lang="fr-CH" dirty="0" err="1">
                <a:latin typeface="Helvetica Neue" panose="020B0604020202020204" charset="0"/>
              </a:rPr>
              <a:t>corresponding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motor</a:t>
            </a:r>
            <a:r>
              <a:rPr lang="fr-CH" dirty="0">
                <a:latin typeface="Helvetica Neue" panose="020B0604020202020204" charset="0"/>
              </a:rPr>
              <a:t> on</a:t>
            </a:r>
            <a:endParaRPr lang="en-GB" dirty="0">
              <a:latin typeface="Helvetica Neue" panose="020B0604020202020204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9C722FFA-8AB3-45DB-A534-BF76CFD00B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79" y="1196235"/>
            <a:ext cx="3105021" cy="3029431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80113A4-AE3A-43C7-8C05-69E087C9D42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12" y="2111800"/>
            <a:ext cx="4288766" cy="1226969"/>
          </a:xfrm>
          <a:prstGeom prst="rect">
            <a:avLst/>
          </a:prstGeom>
        </p:spPr>
      </p:pic>
      <p:sp>
        <p:nvSpPr>
          <p:cNvPr id="39" name="Shape 94">
            <a:extLst>
              <a:ext uri="{FF2B5EF4-FFF2-40B4-BE49-F238E27FC236}">
                <a16:creationId xmlns:a16="http://schemas.microsoft.com/office/drawing/2014/main" id="{8E2F98B5-9394-48FA-9457-A54C2ED8AEF8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2C20F8FC-F3B5-4714-B52B-D2097AADCD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37" y="4657769"/>
            <a:ext cx="1282136" cy="128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4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7B72DDF1-5F06-4112-9638-7025B2800625}"/>
              </a:ext>
            </a:extLst>
          </p:cNvPr>
          <p:cNvGrpSpPr/>
          <p:nvPr/>
        </p:nvGrpSpPr>
        <p:grpSpPr>
          <a:xfrm>
            <a:off x="1652731" y="1709881"/>
            <a:ext cx="4765516" cy="4533071"/>
            <a:chOff x="136045" y="1380017"/>
            <a:chExt cx="4549825" cy="432789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62AEBB2-A04F-4B09-87CA-2774A667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42" y="3439294"/>
              <a:ext cx="4547628" cy="2268622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AA353D0A-9A50-4A28-A225-FE1C6D406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045" y="1380017"/>
              <a:ext cx="4480140" cy="2232283"/>
            </a:xfrm>
            <a:prstGeom prst="rect">
              <a:avLst/>
            </a:prstGeom>
          </p:spPr>
        </p:pic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15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4" name="Shape 101">
            <a:extLst>
              <a:ext uri="{FF2B5EF4-FFF2-40B4-BE49-F238E27FC236}">
                <a16:creationId xmlns:a16="http://schemas.microsoft.com/office/drawing/2014/main" id="{82752A10-A95E-4FFD-A5D6-ECF3BC5ABB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Experiment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1: direction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5" name="Shape 102">
            <a:extLst>
              <a:ext uri="{FF2B5EF4-FFF2-40B4-BE49-F238E27FC236}">
                <a16:creationId xmlns:a16="http://schemas.microsoft.com/office/drawing/2014/main" id="{C275745E-40B3-4D82-B320-2EB49D18259E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Shape 114">
            <a:extLst>
              <a:ext uri="{FF2B5EF4-FFF2-40B4-BE49-F238E27FC236}">
                <a16:creationId xmlns:a16="http://schemas.microsoft.com/office/drawing/2014/main" id="{DE28D333-1C2F-477B-82E9-92CDE461945D}"/>
              </a:ext>
            </a:extLst>
          </p:cNvPr>
          <p:cNvSpPr txBox="1">
            <a:spLocks/>
          </p:cNvSpPr>
          <p:nvPr/>
        </p:nvSpPr>
        <p:spPr>
          <a:xfrm>
            <a:off x="348081" y="5953147"/>
            <a:ext cx="8348700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Question : which signal shape gives best results ?</a:t>
            </a:r>
          </a:p>
        </p:txBody>
      </p:sp>
      <p:sp>
        <p:nvSpPr>
          <p:cNvPr id="32" name="Shape 114">
            <a:extLst>
              <a:ext uri="{FF2B5EF4-FFF2-40B4-BE49-F238E27FC236}">
                <a16:creationId xmlns:a16="http://schemas.microsoft.com/office/drawing/2014/main" id="{28DB70E9-197F-484E-A049-B8F68C113768}"/>
              </a:ext>
            </a:extLst>
          </p:cNvPr>
          <p:cNvSpPr txBox="1">
            <a:spLocks/>
          </p:cNvSpPr>
          <p:nvPr/>
        </p:nvSpPr>
        <p:spPr>
          <a:xfrm>
            <a:off x="585448" y="1138824"/>
            <a:ext cx="4805843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Identification of direction cues</a:t>
            </a:r>
          </a:p>
        </p:txBody>
      </p:sp>
      <p:sp>
        <p:nvSpPr>
          <p:cNvPr id="33" name="Shape 94">
            <a:extLst>
              <a:ext uri="{FF2B5EF4-FFF2-40B4-BE49-F238E27FC236}">
                <a16:creationId xmlns:a16="http://schemas.microsoft.com/office/drawing/2014/main" id="{F03F4829-1292-41CF-8973-6CD334CD7F11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4" name="Shape 114">
            <a:extLst>
              <a:ext uri="{FF2B5EF4-FFF2-40B4-BE49-F238E27FC236}">
                <a16:creationId xmlns:a16="http://schemas.microsoft.com/office/drawing/2014/main" id="{BDDAFDE9-5157-4843-859A-7495CB0ADF39}"/>
              </a:ext>
            </a:extLst>
          </p:cNvPr>
          <p:cNvSpPr txBox="1">
            <a:spLocks/>
          </p:cNvSpPr>
          <p:nvPr/>
        </p:nvSpPr>
        <p:spPr>
          <a:xfrm>
            <a:off x="442993" y="2371733"/>
            <a:ext cx="1100590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Step</a:t>
            </a:r>
          </a:p>
        </p:txBody>
      </p:sp>
      <p:sp>
        <p:nvSpPr>
          <p:cNvPr id="35" name="Shape 114">
            <a:extLst>
              <a:ext uri="{FF2B5EF4-FFF2-40B4-BE49-F238E27FC236}">
                <a16:creationId xmlns:a16="http://schemas.microsoft.com/office/drawing/2014/main" id="{C2E6CF4A-BF06-467F-B01E-E23DFF1E9C6E}"/>
              </a:ext>
            </a:extLst>
          </p:cNvPr>
          <p:cNvSpPr txBox="1">
            <a:spLocks/>
          </p:cNvSpPr>
          <p:nvPr/>
        </p:nvSpPr>
        <p:spPr>
          <a:xfrm>
            <a:off x="442993" y="4601993"/>
            <a:ext cx="1209738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Linear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BE6A9C-5122-4131-826B-E0E5E5360F8D}"/>
              </a:ext>
            </a:extLst>
          </p:cNvPr>
          <p:cNvSpPr/>
          <p:nvPr/>
        </p:nvSpPr>
        <p:spPr>
          <a:xfrm>
            <a:off x="164528" y="6541288"/>
            <a:ext cx="75031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[5] Cha et al. (2008), A pilot study on simulating continuous sensation with two vibrating motors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FE28B8-4D1D-4C1B-9161-2C3424B106D5}"/>
              </a:ext>
            </a:extLst>
          </p:cNvPr>
          <p:cNvSpPr/>
          <p:nvPr/>
        </p:nvSpPr>
        <p:spPr>
          <a:xfrm>
            <a:off x="1424446" y="4654561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[5]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4662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A9EAB43A-BC7D-4ABB-B537-6933EF98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51" y="1152800"/>
            <a:ext cx="6249309" cy="4684187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16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269C8D96-5D69-4437-B569-89B906FC9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Experiment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1: </a:t>
            </a:r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results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EE65F988-815B-4180-92DD-F1C264620058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D685744F-BC5B-4CCC-9514-54607D3959DE}"/>
              </a:ext>
            </a:extLst>
          </p:cNvPr>
          <p:cNvGrpSpPr/>
          <p:nvPr/>
        </p:nvGrpSpPr>
        <p:grpSpPr>
          <a:xfrm>
            <a:off x="2925052" y="5777596"/>
            <a:ext cx="1611780" cy="904109"/>
            <a:chOff x="5788025" y="4405579"/>
            <a:chExt cx="609600" cy="341948"/>
          </a:xfrm>
        </p:grpSpPr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CE8A4C55-60F5-48B6-96D1-553910147D2C}"/>
                </a:ext>
              </a:extLst>
            </p:cNvPr>
            <p:cNvCxnSpPr>
              <a:cxnSpLocks/>
            </p:cNvCxnSpPr>
            <p:nvPr/>
          </p:nvCxnSpPr>
          <p:spPr>
            <a:xfrm>
              <a:off x="5788025" y="4742959"/>
              <a:ext cx="14922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1D0F4BCC-EB65-412A-AF0E-09A625D76D47}"/>
                </a:ext>
              </a:extLst>
            </p:cNvPr>
            <p:cNvCxnSpPr>
              <a:cxnSpLocks/>
            </p:cNvCxnSpPr>
            <p:nvPr/>
          </p:nvCxnSpPr>
          <p:spPr>
            <a:xfrm>
              <a:off x="5933127" y="4405579"/>
              <a:ext cx="28352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B43A5091-B6DD-46FC-9631-B3CA1AA4D043}"/>
                </a:ext>
              </a:extLst>
            </p:cNvPr>
            <p:cNvCxnSpPr>
              <a:cxnSpLocks/>
            </p:cNvCxnSpPr>
            <p:nvPr/>
          </p:nvCxnSpPr>
          <p:spPr>
            <a:xfrm>
              <a:off x="6226175" y="4737367"/>
              <a:ext cx="17145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B173B394-E257-43DB-A5C4-EA9D3F7E8A9B}"/>
                </a:ext>
              </a:extLst>
            </p:cNvPr>
            <p:cNvCxnSpPr>
              <a:cxnSpLocks/>
            </p:cNvCxnSpPr>
            <p:nvPr/>
          </p:nvCxnSpPr>
          <p:spPr>
            <a:xfrm>
              <a:off x="5933127" y="4405579"/>
              <a:ext cx="0" cy="3419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A2025F7A-B0D8-4A32-8B20-51C0468C5988}"/>
                </a:ext>
              </a:extLst>
            </p:cNvPr>
            <p:cNvCxnSpPr/>
            <p:nvPr/>
          </p:nvCxnSpPr>
          <p:spPr>
            <a:xfrm>
              <a:off x="6223000" y="4405579"/>
              <a:ext cx="0" cy="3317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A1DB9304-E4DD-47C8-883C-F2F744735463}"/>
              </a:ext>
            </a:extLst>
          </p:cNvPr>
          <p:cNvGrpSpPr/>
          <p:nvPr/>
        </p:nvGrpSpPr>
        <p:grpSpPr>
          <a:xfrm>
            <a:off x="5290110" y="5875950"/>
            <a:ext cx="1611780" cy="778892"/>
            <a:chOff x="7750175" y="4452938"/>
            <a:chExt cx="609600" cy="294589"/>
          </a:xfrm>
        </p:grpSpPr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F9FC542A-E998-4316-902E-C5EFD3FFCFB9}"/>
                </a:ext>
              </a:extLst>
            </p:cNvPr>
            <p:cNvCxnSpPr>
              <a:cxnSpLocks/>
            </p:cNvCxnSpPr>
            <p:nvPr/>
          </p:nvCxnSpPr>
          <p:spPr>
            <a:xfrm>
              <a:off x="7750175" y="4742959"/>
              <a:ext cx="14922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C33FAA16-7160-4306-8822-6867C7D96BBF}"/>
                </a:ext>
              </a:extLst>
            </p:cNvPr>
            <p:cNvCxnSpPr>
              <a:cxnSpLocks/>
            </p:cNvCxnSpPr>
            <p:nvPr/>
          </p:nvCxnSpPr>
          <p:spPr>
            <a:xfrm>
              <a:off x="8188325" y="4737367"/>
              <a:ext cx="17145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C0454B64-2DF4-421E-AED7-1ADC1A24FC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5279" y="4452938"/>
              <a:ext cx="141440" cy="29458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60585972-0A98-4BBF-BA63-589B6E3438BB}"/>
                </a:ext>
              </a:extLst>
            </p:cNvPr>
            <p:cNvCxnSpPr>
              <a:cxnSpLocks/>
            </p:cNvCxnSpPr>
            <p:nvPr/>
          </p:nvCxnSpPr>
          <p:spPr>
            <a:xfrm>
              <a:off x="8036719" y="4452938"/>
              <a:ext cx="148431" cy="28442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Shape 94">
            <a:extLst>
              <a:ext uri="{FF2B5EF4-FFF2-40B4-BE49-F238E27FC236}">
                <a16:creationId xmlns:a16="http://schemas.microsoft.com/office/drawing/2014/main" id="{CA4A0F69-E09C-4ACE-ACCC-A65EAABD975C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159915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641AD91F-EF9D-4FEB-A295-0A5779590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327" y="1256386"/>
            <a:ext cx="5008753" cy="375432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030576EC-4205-426A-8C0B-2AF7406E41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7"/>
          <a:stretch/>
        </p:blipFill>
        <p:spPr>
          <a:xfrm>
            <a:off x="30444" y="1274060"/>
            <a:ext cx="4651778" cy="37543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17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269C8D96-5D69-4437-B569-89B906FC9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Experiment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1: </a:t>
            </a:r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results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EE65F988-815B-4180-92DD-F1C264620058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BB8FBD25-611F-43F5-9C2C-7C2D094A4E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613" y="2866468"/>
            <a:ext cx="5325218" cy="3991532"/>
          </a:xfrm>
          <a:prstGeom prst="rect">
            <a:avLst/>
          </a:prstGeom>
        </p:spPr>
      </p:pic>
      <p:sp>
        <p:nvSpPr>
          <p:cNvPr id="25" name="Shape 94">
            <a:extLst>
              <a:ext uri="{FF2B5EF4-FFF2-40B4-BE49-F238E27FC236}">
                <a16:creationId xmlns:a16="http://schemas.microsoft.com/office/drawing/2014/main" id="{0B45786F-BC60-4D84-A191-063AD8A21FE9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40C98CFA-4C61-4E1C-BA8C-EA07DF9F4033}"/>
              </a:ext>
            </a:extLst>
          </p:cNvPr>
          <p:cNvGrpSpPr/>
          <p:nvPr/>
        </p:nvGrpSpPr>
        <p:grpSpPr>
          <a:xfrm>
            <a:off x="3040763" y="4265481"/>
            <a:ext cx="1255833" cy="704445"/>
            <a:chOff x="5788025" y="4405579"/>
            <a:chExt cx="609600" cy="341948"/>
          </a:xfrm>
        </p:grpSpPr>
        <p:cxnSp>
          <p:nvCxnSpPr>
            <p:cNvPr id="23" name="Connecteur droit 22">
              <a:extLst>
                <a:ext uri="{FF2B5EF4-FFF2-40B4-BE49-F238E27FC236}">
                  <a16:creationId xmlns:a16="http://schemas.microsoft.com/office/drawing/2014/main" id="{51AE6104-4E3C-49EF-8C76-7C07D977F130}"/>
                </a:ext>
              </a:extLst>
            </p:cNvPr>
            <p:cNvCxnSpPr>
              <a:cxnSpLocks/>
            </p:cNvCxnSpPr>
            <p:nvPr/>
          </p:nvCxnSpPr>
          <p:spPr>
            <a:xfrm>
              <a:off x="5788025" y="4742959"/>
              <a:ext cx="14922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96AA5EA-B777-420D-8EBF-AD29D8D9CFE5}"/>
                </a:ext>
              </a:extLst>
            </p:cNvPr>
            <p:cNvCxnSpPr>
              <a:cxnSpLocks/>
            </p:cNvCxnSpPr>
            <p:nvPr/>
          </p:nvCxnSpPr>
          <p:spPr>
            <a:xfrm>
              <a:off x="5933127" y="4405579"/>
              <a:ext cx="283523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87714BF4-05AF-4EDA-884A-C2F17FAECAD7}"/>
                </a:ext>
              </a:extLst>
            </p:cNvPr>
            <p:cNvCxnSpPr>
              <a:cxnSpLocks/>
            </p:cNvCxnSpPr>
            <p:nvPr/>
          </p:nvCxnSpPr>
          <p:spPr>
            <a:xfrm>
              <a:off x="6226175" y="4737367"/>
              <a:ext cx="17145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CDD61C6C-13FF-46C9-BC25-DD082CD34512}"/>
                </a:ext>
              </a:extLst>
            </p:cNvPr>
            <p:cNvCxnSpPr>
              <a:cxnSpLocks/>
            </p:cNvCxnSpPr>
            <p:nvPr/>
          </p:nvCxnSpPr>
          <p:spPr>
            <a:xfrm>
              <a:off x="5933127" y="4405579"/>
              <a:ext cx="0" cy="34194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5AE4DF34-996C-4C6A-92C1-ACE0E5FE4559}"/>
                </a:ext>
              </a:extLst>
            </p:cNvPr>
            <p:cNvCxnSpPr/>
            <p:nvPr/>
          </p:nvCxnSpPr>
          <p:spPr>
            <a:xfrm>
              <a:off x="6223000" y="4405579"/>
              <a:ext cx="0" cy="3317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7DDD09CF-C07F-4CE9-A54F-8FAE6E58B910}"/>
              </a:ext>
            </a:extLst>
          </p:cNvPr>
          <p:cNvGrpSpPr/>
          <p:nvPr/>
        </p:nvGrpSpPr>
        <p:grpSpPr>
          <a:xfrm>
            <a:off x="5197411" y="4336181"/>
            <a:ext cx="1255833" cy="606881"/>
            <a:chOff x="7750175" y="4452938"/>
            <a:chExt cx="609600" cy="294589"/>
          </a:xfrm>
        </p:grpSpPr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6BAE06C1-5F98-4381-AF62-5992EDE565AB}"/>
                </a:ext>
              </a:extLst>
            </p:cNvPr>
            <p:cNvCxnSpPr>
              <a:cxnSpLocks/>
            </p:cNvCxnSpPr>
            <p:nvPr/>
          </p:nvCxnSpPr>
          <p:spPr>
            <a:xfrm>
              <a:off x="7750175" y="4742959"/>
              <a:ext cx="149225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EF5F34C8-3797-4792-A90B-13BA3B0E18FC}"/>
                </a:ext>
              </a:extLst>
            </p:cNvPr>
            <p:cNvCxnSpPr>
              <a:cxnSpLocks/>
            </p:cNvCxnSpPr>
            <p:nvPr/>
          </p:nvCxnSpPr>
          <p:spPr>
            <a:xfrm>
              <a:off x="8188325" y="4737367"/>
              <a:ext cx="171450" cy="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EA327C0E-338B-4D69-BDC5-FFD88B97C5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95279" y="4452938"/>
              <a:ext cx="141440" cy="29458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FE4E3FAB-8965-42EA-B6C7-ECA7233D19E9}"/>
                </a:ext>
              </a:extLst>
            </p:cNvPr>
            <p:cNvCxnSpPr>
              <a:cxnSpLocks/>
            </p:cNvCxnSpPr>
            <p:nvPr/>
          </p:nvCxnSpPr>
          <p:spPr>
            <a:xfrm>
              <a:off x="8036719" y="4452938"/>
              <a:ext cx="148431" cy="28442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833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18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269C8D96-5D69-4437-B569-89B906FC9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Experiment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1: </a:t>
            </a:r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results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EE65F988-815B-4180-92DD-F1C264620058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9854937B-BC95-4F9F-83E3-C52D7C813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568" y="1271122"/>
            <a:ext cx="4855558" cy="363949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F08CB091-D5EC-4579-89DC-389EC3A0CF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8"/>
          <a:stretch/>
        </p:blipFill>
        <p:spPr>
          <a:xfrm>
            <a:off x="-168618" y="1278950"/>
            <a:ext cx="4624504" cy="36394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6D38291-B912-4F47-A531-9E959EF9C6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402" y="2660064"/>
            <a:ext cx="5325218" cy="3991532"/>
          </a:xfrm>
          <a:prstGeom prst="rect">
            <a:avLst/>
          </a:prstGeom>
        </p:spPr>
      </p:pic>
      <p:sp>
        <p:nvSpPr>
          <p:cNvPr id="28" name="Shape 94">
            <a:extLst>
              <a:ext uri="{FF2B5EF4-FFF2-40B4-BE49-F238E27FC236}">
                <a16:creationId xmlns:a16="http://schemas.microsoft.com/office/drawing/2014/main" id="{557E746F-8422-4ABC-B474-76B5624C8D1F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62631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19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5B6DDFDE-8250-4AA8-A810-4F8309FE27E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Experiment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</a:t>
            </a:r>
            <a:r>
              <a:rPr lang="fr-CH" b="1" dirty="0">
                <a:solidFill>
                  <a:srgbClr val="D00000"/>
                </a:solidFill>
                <a:latin typeface="Helvetica Neue" panose="020B0604020202020204" charset="0"/>
              </a:rPr>
              <a:t>2 :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intensity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8E585FF3-1AFB-4029-A434-FB42289D002D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114">
            <a:extLst>
              <a:ext uri="{FF2B5EF4-FFF2-40B4-BE49-F238E27FC236}">
                <a16:creationId xmlns:a16="http://schemas.microsoft.com/office/drawing/2014/main" id="{4D32C6F7-A310-4848-9533-3D43B523EFEF}"/>
              </a:ext>
            </a:extLst>
          </p:cNvPr>
          <p:cNvSpPr txBox="1">
            <a:spLocks/>
          </p:cNvSpPr>
          <p:nvPr/>
        </p:nvSpPr>
        <p:spPr>
          <a:xfrm>
            <a:off x="585448" y="1138824"/>
            <a:ext cx="7961652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Differentiation between different levels of intensity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FF2CCC7E-2B5C-4E60-A379-AF1A181E79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80" y="1992415"/>
            <a:ext cx="9184871" cy="4372585"/>
          </a:xfrm>
          <a:prstGeom prst="rect">
            <a:avLst/>
          </a:prstGeom>
        </p:spPr>
      </p:pic>
      <p:sp>
        <p:nvSpPr>
          <p:cNvPr id="24" name="Shape 94">
            <a:extLst>
              <a:ext uri="{FF2B5EF4-FFF2-40B4-BE49-F238E27FC236}">
                <a16:creationId xmlns:a16="http://schemas.microsoft.com/office/drawing/2014/main" id="{A9588D16-23D0-434F-8C61-C2993A762271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66626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 29">
            <a:extLst>
              <a:ext uri="{FF2B5EF4-FFF2-40B4-BE49-F238E27FC236}">
                <a16:creationId xmlns:a16="http://schemas.microsoft.com/office/drawing/2014/main" id="{746FCB39-DCB7-4D09-93CC-A2F74FE331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151" y="4137216"/>
            <a:ext cx="1645386" cy="1645386"/>
          </a:xfrm>
          <a:prstGeom prst="rect">
            <a:avLst/>
          </a:prstGeom>
        </p:spPr>
      </p:pic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Motivations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2" name="Shape 114">
            <a:extLst>
              <a:ext uri="{FF2B5EF4-FFF2-40B4-BE49-F238E27FC236}">
                <a16:creationId xmlns:a16="http://schemas.microsoft.com/office/drawing/2014/main" id="{7A76CCEB-864B-4566-B85C-3252A57DE813}"/>
              </a:ext>
            </a:extLst>
          </p:cNvPr>
          <p:cNvSpPr txBox="1">
            <a:spLocks/>
          </p:cNvSpPr>
          <p:nvPr/>
        </p:nvSpPr>
        <p:spPr>
          <a:xfrm>
            <a:off x="1348019" y="1108838"/>
            <a:ext cx="6213682" cy="73026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Integrate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haptic</a:t>
            </a:r>
            <a:r>
              <a:rPr lang="en-GB" dirty="0">
                <a:latin typeface="Helvetica Neue" panose="020B0604020202020204" charset="0"/>
              </a:rPr>
              <a:t>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guidance</a:t>
            </a:r>
            <a:r>
              <a:rPr lang="en-GB" dirty="0">
                <a:latin typeface="Helvetica Neue" panose="020B0604020202020204" charset="0"/>
              </a:rPr>
              <a:t> for a drone</a:t>
            </a:r>
            <a:br>
              <a:rPr lang="en-GB" dirty="0">
                <a:latin typeface="Helvetica Neue" panose="020B0604020202020204" charset="0"/>
              </a:rPr>
            </a:br>
            <a:r>
              <a:rPr lang="en-GB" dirty="0">
                <a:latin typeface="Helvetica Neue" panose="020B0604020202020204" charset="0"/>
              </a:rPr>
              <a:t> </a:t>
            </a:r>
          </a:p>
        </p:txBody>
      </p:sp>
      <p:sp>
        <p:nvSpPr>
          <p:cNvPr id="15" name="Shape 88">
            <a:extLst>
              <a:ext uri="{FF2B5EF4-FFF2-40B4-BE49-F238E27FC236}">
                <a16:creationId xmlns:a16="http://schemas.microsoft.com/office/drawing/2014/main" id="{7DA5F5B0-1F5A-4097-92B0-218C3B74E170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Shape 89">
            <a:extLst>
              <a:ext uri="{FF2B5EF4-FFF2-40B4-BE49-F238E27FC236}">
                <a16:creationId xmlns:a16="http://schemas.microsoft.com/office/drawing/2014/main" id="{A98CFC51-81A4-4926-A358-78D0F88332C2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9" name="Shape 90">
              <a:extLst>
                <a:ext uri="{FF2B5EF4-FFF2-40B4-BE49-F238E27FC236}">
                  <a16:creationId xmlns:a16="http://schemas.microsoft.com/office/drawing/2014/main" id="{5B75663B-C64B-4994-ACDB-6F95D4F76613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Shape 91">
              <a:extLst>
                <a:ext uri="{FF2B5EF4-FFF2-40B4-BE49-F238E27FC236}">
                  <a16:creationId xmlns:a16="http://schemas.microsoft.com/office/drawing/2014/main" id="{EF590B11-C977-4241-8539-44CFB10E4A88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" name="Shape 92">
            <a:extLst>
              <a:ext uri="{FF2B5EF4-FFF2-40B4-BE49-F238E27FC236}">
                <a16:creationId xmlns:a16="http://schemas.microsoft.com/office/drawing/2014/main" id="{F1925653-7A8F-48E9-88D4-941B3159981D}"/>
              </a:ext>
            </a:extLst>
          </p:cNvPr>
          <p:cNvGrpSpPr/>
          <p:nvPr/>
        </p:nvGrpSpPr>
        <p:grpSpPr>
          <a:xfrm>
            <a:off x="9485598" y="4737367"/>
            <a:ext cx="2815542" cy="635000"/>
            <a:chOff x="9511736" y="2306042"/>
            <a:chExt cx="2815542" cy="635000"/>
          </a:xfrm>
        </p:grpSpPr>
        <p:sp>
          <p:nvSpPr>
            <p:cNvPr id="22" name="Shape 93">
              <a:extLst>
                <a:ext uri="{FF2B5EF4-FFF2-40B4-BE49-F238E27FC236}">
                  <a16:creationId xmlns:a16="http://schemas.microsoft.com/office/drawing/2014/main" id="{9B1E0E18-6C4F-4DB9-A620-2FCEB3F4F836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Shape 94">
              <a:extLst>
                <a:ext uri="{FF2B5EF4-FFF2-40B4-BE49-F238E27FC236}">
                  <a16:creationId xmlns:a16="http://schemas.microsoft.com/office/drawing/2014/main" id="{AAECCBFB-FE3A-4F51-8F6C-FB2BCDA72EF5}"/>
                </a:ext>
              </a:extLst>
            </p:cNvPr>
            <p:cNvSpPr txBox="1"/>
            <p:nvPr/>
          </p:nvSpPr>
          <p:spPr>
            <a:xfrm>
              <a:off x="10252837" y="2306042"/>
              <a:ext cx="2074441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Experimental</a:t>
              </a: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" name="Shape 101">
            <a:extLst>
              <a:ext uri="{FF2B5EF4-FFF2-40B4-BE49-F238E27FC236}">
                <a16:creationId xmlns:a16="http://schemas.microsoft.com/office/drawing/2014/main" id="{56902FDF-CAE7-439B-87B1-A598CF0E89E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25" name="Shape 102">
              <a:extLst>
                <a:ext uri="{FF2B5EF4-FFF2-40B4-BE49-F238E27FC236}">
                  <a16:creationId xmlns:a16="http://schemas.microsoft.com/office/drawing/2014/main" id="{43DA0F02-943E-435B-AE7E-5AD552600454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Shape 103">
              <a:extLst>
                <a:ext uri="{FF2B5EF4-FFF2-40B4-BE49-F238E27FC236}">
                  <a16:creationId xmlns:a16="http://schemas.microsoft.com/office/drawing/2014/main" id="{E0495068-4084-43CF-A919-0FF8784ADD83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A9224FE-1405-41E5-80ED-FE6B6C0FDA2F}"/>
              </a:ext>
            </a:extLst>
          </p:cNvPr>
          <p:cNvGrpSpPr/>
          <p:nvPr/>
        </p:nvGrpSpPr>
        <p:grpSpPr>
          <a:xfrm>
            <a:off x="4391872" y="4698604"/>
            <a:ext cx="2891904" cy="1452360"/>
            <a:chOff x="970705" y="4678729"/>
            <a:chExt cx="2132182" cy="1070816"/>
          </a:xfrm>
        </p:grpSpPr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BE8DDCD4-C39E-4123-B9F2-01CB7F24C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05" y="4903431"/>
              <a:ext cx="846114" cy="84611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799AA69-4F57-4A2F-87BD-815D07C3B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000000" flipV="1">
              <a:off x="2145135" y="4623135"/>
              <a:ext cx="902157" cy="1013346"/>
            </a:xfrm>
            <a:prstGeom prst="rect">
              <a:avLst/>
            </a:prstGeom>
          </p:spPr>
        </p:pic>
      </p:grpSp>
      <p:sp>
        <p:nvSpPr>
          <p:cNvPr id="83" name="Shape 114">
            <a:extLst>
              <a:ext uri="{FF2B5EF4-FFF2-40B4-BE49-F238E27FC236}">
                <a16:creationId xmlns:a16="http://schemas.microsoft.com/office/drawing/2014/main" id="{0A689E69-CF4C-4342-9BAF-EC581B0AFEEF}"/>
              </a:ext>
            </a:extLst>
          </p:cNvPr>
          <p:cNvSpPr txBox="1">
            <a:spLocks/>
          </p:cNvSpPr>
          <p:nvPr/>
        </p:nvSpPr>
        <p:spPr>
          <a:xfrm>
            <a:off x="6566220" y="3556817"/>
            <a:ext cx="2404128" cy="3448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spcBef>
                <a:spcPts val="0"/>
              </a:spcBef>
              <a:buSzPts val="2800"/>
              <a:buNone/>
            </a:pPr>
            <a:r>
              <a:rPr lang="fr-CH" dirty="0">
                <a:latin typeface="Helvetica Neue" panose="020B0604020202020204" charset="0"/>
              </a:rPr>
              <a:t>to the </a:t>
            </a:r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pilot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B060402020202020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3B50550-BE9D-4B87-A597-35743E56A6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256" y="2332084"/>
            <a:ext cx="1219048" cy="1219048"/>
          </a:xfrm>
          <a:prstGeom prst="rect">
            <a:avLst/>
          </a:prstGeom>
        </p:spPr>
      </p:pic>
      <p:sp>
        <p:nvSpPr>
          <p:cNvPr id="29" name="Shape 114">
            <a:extLst>
              <a:ext uri="{FF2B5EF4-FFF2-40B4-BE49-F238E27FC236}">
                <a16:creationId xmlns:a16="http://schemas.microsoft.com/office/drawing/2014/main" id="{93B7090D-82A2-4B91-8982-445DD0B9D0C3}"/>
              </a:ext>
            </a:extLst>
          </p:cNvPr>
          <p:cNvSpPr txBox="1">
            <a:spLocks/>
          </p:cNvSpPr>
          <p:nvPr/>
        </p:nvSpPr>
        <p:spPr>
          <a:xfrm>
            <a:off x="1087798" y="4737367"/>
            <a:ext cx="2915294" cy="132569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R</a:t>
            </a:r>
            <a:r>
              <a:rPr lang="en-GB" dirty="0">
                <a:latin typeface="Helvetica Neue" panose="020B0604020202020204" charset="0"/>
              </a:rPr>
              <a:t>educe drones </a:t>
            </a:r>
            <a:br>
              <a:rPr lang="en-GB" dirty="0">
                <a:latin typeface="Helvetica Neue" panose="020B0604020202020204" charset="0"/>
              </a:rPr>
            </a:br>
            <a:r>
              <a:rPr lang="en-GB" dirty="0">
                <a:latin typeface="Helvetica Neue" panose="020B0604020202020204" charset="0"/>
              </a:rPr>
              <a:t>trajectory error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B2DAB7-00B9-425B-AC78-2D51B0FF0E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09" y="2147304"/>
            <a:ext cx="1282136" cy="1282136"/>
          </a:xfrm>
          <a:prstGeom prst="rect">
            <a:avLst/>
          </a:prstGeom>
        </p:spPr>
      </p:pic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12B3D14-4FC6-4292-A766-05E6B564B959}"/>
              </a:ext>
            </a:extLst>
          </p:cNvPr>
          <p:cNvCxnSpPr>
            <a:cxnSpLocks/>
          </p:cNvCxnSpPr>
          <p:nvPr/>
        </p:nvCxnSpPr>
        <p:spPr>
          <a:xfrm>
            <a:off x="4116153" y="3188320"/>
            <a:ext cx="1679449" cy="0"/>
          </a:xfrm>
          <a:prstGeom prst="straightConnector1">
            <a:avLst/>
          </a:prstGeom>
          <a:ln w="57150">
            <a:solidFill>
              <a:srgbClr val="D1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>
            <a:extLst>
              <a:ext uri="{FF2B5EF4-FFF2-40B4-BE49-F238E27FC236}">
                <a16:creationId xmlns:a16="http://schemas.microsoft.com/office/drawing/2014/main" id="{11EDC8A2-1071-44FA-9375-317B599210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1901" y="2108213"/>
            <a:ext cx="846474" cy="846474"/>
          </a:xfrm>
          <a:prstGeom prst="rect">
            <a:avLst/>
          </a:prstGeom>
        </p:spPr>
      </p:pic>
      <p:sp>
        <p:nvSpPr>
          <p:cNvPr id="36" name="Shape 114">
            <a:extLst>
              <a:ext uri="{FF2B5EF4-FFF2-40B4-BE49-F238E27FC236}">
                <a16:creationId xmlns:a16="http://schemas.microsoft.com/office/drawing/2014/main" id="{F448A14E-022A-4B10-81AE-2B1A98C8B724}"/>
              </a:ext>
            </a:extLst>
          </p:cNvPr>
          <p:cNvSpPr txBox="1">
            <a:spLocks/>
          </p:cNvSpPr>
          <p:nvPr/>
        </p:nvSpPr>
        <p:spPr>
          <a:xfrm>
            <a:off x="754912" y="3556817"/>
            <a:ext cx="3159218" cy="3448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spcBef>
                <a:spcPts val="0"/>
              </a:spcBef>
              <a:buSzPts val="2800"/>
              <a:buNone/>
            </a:pPr>
            <a:r>
              <a:rPr lang="fr-CH" dirty="0">
                <a:latin typeface="Helvetica Neue" panose="020B0604020202020204" charset="0"/>
              </a:rPr>
              <a:t>Tactile information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B0604020202020204" charset="0"/>
            </a:endParaRPr>
          </a:p>
        </p:txBody>
      </p:sp>
      <p:sp>
        <p:nvSpPr>
          <p:cNvPr id="37" name="Shape 114">
            <a:extLst>
              <a:ext uri="{FF2B5EF4-FFF2-40B4-BE49-F238E27FC236}">
                <a16:creationId xmlns:a16="http://schemas.microsoft.com/office/drawing/2014/main" id="{BD78305C-827F-43F5-BD99-8F8BD0F7A342}"/>
              </a:ext>
            </a:extLst>
          </p:cNvPr>
          <p:cNvSpPr txBox="1">
            <a:spLocks/>
          </p:cNvSpPr>
          <p:nvPr/>
        </p:nvSpPr>
        <p:spPr>
          <a:xfrm>
            <a:off x="4003092" y="3556817"/>
            <a:ext cx="2066520" cy="3448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spcBef>
                <a:spcPts val="0"/>
              </a:spcBef>
              <a:buSzPts val="2800"/>
              <a:buNone/>
            </a:pPr>
            <a:r>
              <a:rPr lang="fr-CH" dirty="0" err="1">
                <a:latin typeface="Helvetica Neue" panose="020B0604020202020204" charset="0"/>
              </a:rPr>
              <a:t>transmitted</a:t>
            </a:r>
            <a:endParaRPr lang="en-GB" dirty="0">
              <a:latin typeface="Helvetica Neue" panose="020B0604020202020204" charset="0"/>
            </a:endParaRPr>
          </a:p>
        </p:txBody>
      </p:sp>
      <p:sp>
        <p:nvSpPr>
          <p:cNvPr id="38" name="Espace réservé du numéro de diapositive 3">
            <a:extLst>
              <a:ext uri="{FF2B5EF4-FFF2-40B4-BE49-F238E27FC236}">
                <a16:creationId xmlns:a16="http://schemas.microsoft.com/office/drawing/2014/main" id="{9D481BCE-3543-4656-BAE2-9003065DEC3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65000"/>
            <a:ext cx="2743200" cy="36510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790911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 20">
            <a:extLst>
              <a:ext uri="{FF2B5EF4-FFF2-40B4-BE49-F238E27FC236}">
                <a16:creationId xmlns:a16="http://schemas.microsoft.com/office/drawing/2014/main" id="{3CA84D80-A37B-44FB-A496-6D1FB31AE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80" y="1684533"/>
            <a:ext cx="5325218" cy="399153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20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269C8D96-5D69-4437-B569-89B906FC9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Experiment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2 : </a:t>
            </a:r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results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EE65F988-815B-4180-92DD-F1C264620058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" name="Shape 94">
            <a:extLst>
              <a:ext uri="{FF2B5EF4-FFF2-40B4-BE49-F238E27FC236}">
                <a16:creationId xmlns:a16="http://schemas.microsoft.com/office/drawing/2014/main" id="{AA1193AC-BFF6-4EDC-99B1-0FC508E4D130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9A6F26-4BB9-4C5A-9550-B5FD6C61B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28" y="2121688"/>
            <a:ext cx="4576617" cy="34304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7DCA3CAA-785D-4940-920D-F11BFCE78C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929" y="2124416"/>
            <a:ext cx="4576617" cy="343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21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269C8D96-5D69-4437-B569-89B906FC9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Experiment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</a:t>
            </a:r>
            <a:r>
              <a:rPr lang="fr-CH" b="1" dirty="0">
                <a:solidFill>
                  <a:srgbClr val="D00000"/>
                </a:solidFill>
                <a:latin typeface="Helvetica Neue" panose="020B0604020202020204" charset="0"/>
              </a:rPr>
              <a:t>3 :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guidance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EE65F988-815B-4180-92DD-F1C264620058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06B16C16-DBB8-4DA3-AECA-A900BEF015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149" y="1927041"/>
            <a:ext cx="2691007" cy="2364824"/>
          </a:xfrm>
          <a:prstGeom prst="rect">
            <a:avLst/>
          </a:prstGeom>
        </p:spPr>
      </p:pic>
      <p:sp>
        <p:nvSpPr>
          <p:cNvPr id="27" name="Shape 114">
            <a:extLst>
              <a:ext uri="{FF2B5EF4-FFF2-40B4-BE49-F238E27FC236}">
                <a16:creationId xmlns:a16="http://schemas.microsoft.com/office/drawing/2014/main" id="{11881B64-09BF-45B3-92FB-7088CA285989}"/>
              </a:ext>
            </a:extLst>
          </p:cNvPr>
          <p:cNvSpPr txBox="1">
            <a:spLocks/>
          </p:cNvSpPr>
          <p:nvPr/>
        </p:nvSpPr>
        <p:spPr>
          <a:xfrm>
            <a:off x="585448" y="1138823"/>
            <a:ext cx="7150666" cy="157643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T</a:t>
            </a:r>
            <a:r>
              <a:rPr lang="en-GB" dirty="0" err="1">
                <a:latin typeface="Helvetica Neue" panose="020B0604020202020204" charset="0"/>
              </a:rPr>
              <a:t>est</a:t>
            </a:r>
            <a:r>
              <a:rPr lang="en-GB" dirty="0">
                <a:latin typeface="Helvetica Neue" panose="020B0604020202020204" charset="0"/>
              </a:rPr>
              <a:t> the device on a flight simulator (</a:t>
            </a:r>
            <a:r>
              <a:rPr lang="en-GB" dirty="0" err="1">
                <a:latin typeface="Helvetica Neue" panose="020B0604020202020204" charset="0"/>
              </a:rPr>
              <a:t>FlyJacket</a:t>
            </a:r>
            <a:r>
              <a:rPr lang="en-GB" dirty="0">
                <a:latin typeface="Helvetica Neue" panose="020B0604020202020204" charset="0"/>
              </a:rPr>
              <a:t> model)</a:t>
            </a:r>
          </a:p>
        </p:txBody>
      </p:sp>
      <p:sp>
        <p:nvSpPr>
          <p:cNvPr id="28" name="Shape 114">
            <a:extLst>
              <a:ext uri="{FF2B5EF4-FFF2-40B4-BE49-F238E27FC236}">
                <a16:creationId xmlns:a16="http://schemas.microsoft.com/office/drawing/2014/main" id="{E1487B0B-FE4D-42FC-9E1F-2E74B7AD328E}"/>
              </a:ext>
            </a:extLst>
          </p:cNvPr>
          <p:cNvSpPr txBox="1">
            <a:spLocks/>
          </p:cNvSpPr>
          <p:nvPr/>
        </p:nvSpPr>
        <p:spPr>
          <a:xfrm>
            <a:off x="288564" y="2840509"/>
            <a:ext cx="1932950" cy="111776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Data extracted :</a:t>
            </a:r>
            <a:endParaRPr lang="en-GB" dirty="0">
              <a:latin typeface="Helvetica Neue" panose="020B0604020202020204" charset="0"/>
            </a:endParaRPr>
          </a:p>
        </p:txBody>
      </p:sp>
      <p:sp>
        <p:nvSpPr>
          <p:cNvPr id="24" name="Shape 114">
            <a:extLst>
              <a:ext uri="{FF2B5EF4-FFF2-40B4-BE49-F238E27FC236}">
                <a16:creationId xmlns:a16="http://schemas.microsoft.com/office/drawing/2014/main" id="{44AFD905-C0CC-491C-B2A5-95D4C9F0FE81}"/>
              </a:ext>
            </a:extLst>
          </p:cNvPr>
          <p:cNvSpPr txBox="1">
            <a:spLocks/>
          </p:cNvSpPr>
          <p:nvPr/>
        </p:nvSpPr>
        <p:spPr>
          <a:xfrm>
            <a:off x="284125" y="4674090"/>
            <a:ext cx="1943400" cy="8229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fr-CH" dirty="0" err="1">
                <a:latin typeface="Helvetica Neue" panose="020B0604020202020204" charset="0"/>
              </a:rPr>
              <a:t>Heading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error</a:t>
            </a:r>
            <a:endParaRPr lang="en-GB" dirty="0">
              <a:latin typeface="Helvetica Neue" panose="020B0604020202020204" charset="0"/>
            </a:endParaRPr>
          </a:p>
        </p:txBody>
      </p:sp>
      <p:sp>
        <p:nvSpPr>
          <p:cNvPr id="25" name="Shape 114">
            <a:extLst>
              <a:ext uri="{FF2B5EF4-FFF2-40B4-BE49-F238E27FC236}">
                <a16:creationId xmlns:a16="http://schemas.microsoft.com/office/drawing/2014/main" id="{9488716C-92EB-4F8E-9ADF-E76D99CD98AE}"/>
              </a:ext>
            </a:extLst>
          </p:cNvPr>
          <p:cNvSpPr txBox="1">
            <a:spLocks/>
          </p:cNvSpPr>
          <p:nvPr/>
        </p:nvSpPr>
        <p:spPr>
          <a:xfrm>
            <a:off x="4931469" y="4437041"/>
            <a:ext cx="3859003" cy="128213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Direction and intensity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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Vibrating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pattern</a:t>
            </a:r>
            <a:endParaRPr lang="en-GB" dirty="0">
              <a:latin typeface="Helvetica Neue" panose="020B0604020202020204" charset="0"/>
            </a:endParaRPr>
          </a:p>
        </p:txBody>
      </p: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6DAE4AE2-3130-44CE-BAD6-60C0542138CE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>
          <a:xfrm flipV="1">
            <a:off x="2227525" y="5078109"/>
            <a:ext cx="2703944" cy="74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5B0917FD-301D-4253-8155-025C5AF7A3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88" y="5197851"/>
            <a:ext cx="1282136" cy="1282136"/>
          </a:xfrm>
          <a:prstGeom prst="rect">
            <a:avLst/>
          </a:prstGeom>
        </p:spPr>
      </p:pic>
      <p:sp>
        <p:nvSpPr>
          <p:cNvPr id="34" name="Shape 94">
            <a:extLst>
              <a:ext uri="{FF2B5EF4-FFF2-40B4-BE49-F238E27FC236}">
                <a16:creationId xmlns:a16="http://schemas.microsoft.com/office/drawing/2014/main" id="{C022F374-326D-4B84-8DB1-28FB5E1C63A3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C380EF85-DA51-4D65-B388-556BF2EC3D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905" y="2104841"/>
            <a:ext cx="2884717" cy="2535054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3E482BEE-E2EB-45F6-AF16-4A58FFC429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040" y="2176444"/>
            <a:ext cx="3038592" cy="2329587"/>
          </a:xfrm>
          <a:prstGeom prst="rect">
            <a:avLst/>
          </a:prstGeom>
        </p:spPr>
      </p:pic>
      <p:sp>
        <p:nvSpPr>
          <p:cNvPr id="32" name="Shape 114">
            <a:extLst>
              <a:ext uri="{FF2B5EF4-FFF2-40B4-BE49-F238E27FC236}">
                <a16:creationId xmlns:a16="http://schemas.microsoft.com/office/drawing/2014/main" id="{623DFD1D-CE9A-4231-8D38-A95A35A3EC06}"/>
              </a:ext>
            </a:extLst>
          </p:cNvPr>
          <p:cNvSpPr txBox="1">
            <a:spLocks/>
          </p:cNvSpPr>
          <p:nvPr/>
        </p:nvSpPr>
        <p:spPr>
          <a:xfrm>
            <a:off x="12118" y="6446900"/>
            <a:ext cx="8348700" cy="743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[7] </a:t>
            </a:r>
            <a:r>
              <a:rPr lang="en-GB" sz="1200" dirty="0" err="1">
                <a:latin typeface="Helvetica Neue" panose="02000403000000020004" pitchFamily="50" charset="0"/>
              </a:rPr>
              <a:t>Rognon</a:t>
            </a:r>
            <a:r>
              <a:rPr lang="en-GB" sz="1200" dirty="0">
                <a:latin typeface="Helvetica Neue" panose="02000403000000020004" pitchFamily="50" charset="0"/>
              </a:rPr>
              <a:t> et al. (2018), </a:t>
            </a:r>
            <a:r>
              <a:rPr lang="en-GB" sz="1200" dirty="0" err="1">
                <a:latin typeface="Helvetica Neue" panose="02000403000000020004" pitchFamily="50" charset="0"/>
              </a:rPr>
              <a:t>FlyJacket</a:t>
            </a:r>
            <a:r>
              <a:rPr lang="en-GB" sz="1200" dirty="0">
                <a:latin typeface="Helvetica Neue" panose="02000403000000020004" pitchFamily="50" charset="0"/>
              </a:rPr>
              <a:t>: An Upper Body Soft Exoskeleton for Immersive Drone Control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0E5FB5-4E98-421F-BE48-84AEEFB2DDA1}"/>
              </a:ext>
            </a:extLst>
          </p:cNvPr>
          <p:cNvSpPr/>
          <p:nvPr/>
        </p:nvSpPr>
        <p:spPr>
          <a:xfrm>
            <a:off x="3386175" y="1738470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[7] </a:t>
            </a:r>
            <a:endParaRPr lang="en-GB" dirty="0"/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6FBC3462-2923-49C8-8018-2334A24FE38C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>
            <a:off x="1255039" y="3958275"/>
            <a:ext cx="786" cy="71581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84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22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269C8D96-5D69-4437-B569-89B906FC9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Experiment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</a:t>
            </a:r>
            <a:r>
              <a:rPr lang="fr-CH" b="1" dirty="0">
                <a:solidFill>
                  <a:srgbClr val="D00000"/>
                </a:solidFill>
                <a:latin typeface="Helvetica Neue" panose="020B0604020202020204" charset="0"/>
              </a:rPr>
              <a:t>3 :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guidance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EE65F988-815B-4180-92DD-F1C264620058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5" name="exp_greg">
            <a:hlinkClick r:id="" action="ppaction://media"/>
            <a:extLst>
              <a:ext uri="{FF2B5EF4-FFF2-40B4-BE49-F238E27FC236}">
                <a16:creationId xmlns:a16="http://schemas.microsoft.com/office/drawing/2014/main" id="{AE87D550-0AB9-40F9-8C6A-D90EC4B64CE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52" end="2733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351763" y="1803116"/>
            <a:ext cx="6989191" cy="384405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22" name="Shape 94">
            <a:extLst>
              <a:ext uri="{FF2B5EF4-FFF2-40B4-BE49-F238E27FC236}">
                <a16:creationId xmlns:a16="http://schemas.microsoft.com/office/drawing/2014/main" id="{24BF33FD-1A05-433E-83B8-52BCD6A9295A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294671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0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23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269C8D96-5D69-4437-B569-89B906FC9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Experiment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</a:t>
            </a:r>
            <a:r>
              <a:rPr lang="fr-CH" b="1" dirty="0">
                <a:solidFill>
                  <a:srgbClr val="D00000"/>
                </a:solidFill>
                <a:latin typeface="Helvetica Neue" panose="020B0604020202020204" charset="0"/>
              </a:rPr>
              <a:t>3 :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</a:t>
            </a:r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results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EE65F988-815B-4180-92DD-F1C264620058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94">
            <a:extLst>
              <a:ext uri="{FF2B5EF4-FFF2-40B4-BE49-F238E27FC236}">
                <a16:creationId xmlns:a16="http://schemas.microsoft.com/office/drawing/2014/main" id="{24BF33FD-1A05-433E-83B8-52BCD6A9295A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A648017-0495-45ED-8E1E-EE119A7A4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224" y="1221508"/>
            <a:ext cx="7108501" cy="53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749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24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269C8D96-5D69-4437-B569-89B906FC9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Discussion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EE65F988-815B-4180-92DD-F1C264620058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Shape 114">
            <a:extLst>
              <a:ext uri="{FF2B5EF4-FFF2-40B4-BE49-F238E27FC236}">
                <a16:creationId xmlns:a16="http://schemas.microsoft.com/office/drawing/2014/main" id="{A056B6C1-1065-42D7-B56B-E05A55C45918}"/>
              </a:ext>
            </a:extLst>
          </p:cNvPr>
          <p:cNvSpPr txBox="1">
            <a:spLocks/>
          </p:cNvSpPr>
          <p:nvPr/>
        </p:nvSpPr>
        <p:spPr>
          <a:xfrm>
            <a:off x="648948" y="1944946"/>
            <a:ext cx="2246652" cy="11925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Problems :</a:t>
            </a:r>
          </a:p>
        </p:txBody>
      </p:sp>
      <p:sp>
        <p:nvSpPr>
          <p:cNvPr id="34" name="Shape 114">
            <a:extLst>
              <a:ext uri="{FF2B5EF4-FFF2-40B4-BE49-F238E27FC236}">
                <a16:creationId xmlns:a16="http://schemas.microsoft.com/office/drawing/2014/main" id="{7DD2F430-F21D-4C5B-8175-D29551B7E819}"/>
              </a:ext>
            </a:extLst>
          </p:cNvPr>
          <p:cNvSpPr txBox="1">
            <a:spLocks/>
          </p:cNvSpPr>
          <p:nvPr/>
        </p:nvSpPr>
        <p:spPr>
          <a:xfrm>
            <a:off x="648948" y="4367309"/>
            <a:ext cx="2246652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Future work :</a:t>
            </a:r>
          </a:p>
        </p:txBody>
      </p:sp>
      <p:sp>
        <p:nvSpPr>
          <p:cNvPr id="21" name="Shape 94">
            <a:extLst>
              <a:ext uri="{FF2B5EF4-FFF2-40B4-BE49-F238E27FC236}">
                <a16:creationId xmlns:a16="http://schemas.microsoft.com/office/drawing/2014/main" id="{26E5AB46-3173-4F2B-B96D-6715026FBBE7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114">
            <a:extLst>
              <a:ext uri="{FF2B5EF4-FFF2-40B4-BE49-F238E27FC236}">
                <a16:creationId xmlns:a16="http://schemas.microsoft.com/office/drawing/2014/main" id="{D2D6E64D-C378-438C-AF3F-F687F6D549AD}"/>
              </a:ext>
            </a:extLst>
          </p:cNvPr>
          <p:cNvSpPr txBox="1">
            <a:spLocks/>
          </p:cNvSpPr>
          <p:nvPr/>
        </p:nvSpPr>
        <p:spPr>
          <a:xfrm>
            <a:off x="3188039" y="1718163"/>
            <a:ext cx="4174935" cy="15146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latin typeface="Helvetica Neue" panose="020B0604020202020204" charset="0"/>
              </a:rPr>
              <a:t>Bugs </a:t>
            </a:r>
            <a:r>
              <a:rPr lang="fr-CH" dirty="0" err="1">
                <a:latin typeface="Helvetica Neue" panose="020B0604020202020204" charset="0"/>
              </a:rPr>
              <a:t>during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exp</a:t>
            </a:r>
            <a:r>
              <a:rPr lang="fr-CH" dirty="0">
                <a:latin typeface="Helvetica Neue" panose="020B0604020202020204" charset="0"/>
              </a:rPr>
              <a:t>. 1 &amp; 2</a:t>
            </a:r>
          </a:p>
          <a:p>
            <a:r>
              <a:rPr lang="fr-CH" dirty="0">
                <a:latin typeface="Helvetica Neue" panose="020B0604020202020204" charset="0"/>
              </a:rPr>
              <a:t>Few </a:t>
            </a:r>
            <a:r>
              <a:rPr lang="fr-CH" dirty="0" err="1">
                <a:latin typeface="Helvetica Neue" panose="020B0604020202020204" charset="0"/>
              </a:rPr>
              <a:t>subjects</a:t>
            </a:r>
            <a:endParaRPr lang="fr-CH" dirty="0">
              <a:latin typeface="Helvetica Neue" panose="020B0604020202020204" charset="0"/>
            </a:endParaRPr>
          </a:p>
          <a:p>
            <a:pPr marL="0" indent="0">
              <a:buNone/>
            </a:pPr>
            <a:endParaRPr lang="en-GB" dirty="0">
              <a:latin typeface="Helvetica Neue" panose="020B0604020202020204" charset="0"/>
            </a:endParaRPr>
          </a:p>
        </p:txBody>
      </p:sp>
      <p:sp>
        <p:nvSpPr>
          <p:cNvPr id="24" name="Shape 114">
            <a:extLst>
              <a:ext uri="{FF2B5EF4-FFF2-40B4-BE49-F238E27FC236}">
                <a16:creationId xmlns:a16="http://schemas.microsoft.com/office/drawing/2014/main" id="{FA0490F0-E606-4731-9DEE-DB0B3AE1AECC}"/>
              </a:ext>
            </a:extLst>
          </p:cNvPr>
          <p:cNvSpPr txBox="1">
            <a:spLocks/>
          </p:cNvSpPr>
          <p:nvPr/>
        </p:nvSpPr>
        <p:spPr>
          <a:xfrm>
            <a:off x="3188039" y="3876202"/>
            <a:ext cx="5152915" cy="25225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Obstacle </a:t>
            </a:r>
            <a:r>
              <a:rPr lang="fr-CH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avoidance</a:t>
            </a:r>
            <a:endParaRPr lang="fr-CH" dirty="0">
              <a:solidFill>
                <a:schemeClr val="tx2">
                  <a:lumMod val="20000"/>
                  <a:lumOff val="80000"/>
                </a:schemeClr>
              </a:solidFill>
              <a:latin typeface="Helvetica Neue" panose="020B0604020202020204" charset="0"/>
            </a:endParaRPr>
          </a:p>
          <a:p>
            <a:r>
              <a:rPr lang="fr-CH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Change </a:t>
            </a:r>
            <a:r>
              <a:rPr lang="fr-CH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motor</a:t>
            </a:r>
            <a:r>
              <a:rPr lang="fr-CH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 disposition</a:t>
            </a:r>
          </a:p>
          <a:p>
            <a:r>
              <a:rPr lang="fr-CH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Saltatory</a:t>
            </a:r>
            <a:r>
              <a:rPr lang="fr-CH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 </a:t>
            </a:r>
            <a:r>
              <a:rPr lang="fr-CH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phenomena</a:t>
            </a:r>
            <a:endParaRPr lang="fr-CH" dirty="0">
              <a:solidFill>
                <a:schemeClr val="tx2">
                  <a:lumMod val="20000"/>
                  <a:lumOff val="80000"/>
                </a:schemeClr>
              </a:solidFill>
              <a:latin typeface="Helvetica Neue" panose="020B0604020202020204" charset="0"/>
            </a:endParaRPr>
          </a:p>
          <a:p>
            <a:pPr marL="0" indent="0">
              <a:buNone/>
            </a:pPr>
            <a:endParaRPr lang="fr-CH" dirty="0">
              <a:solidFill>
                <a:schemeClr val="tx2">
                  <a:lumMod val="20000"/>
                  <a:lumOff val="80000"/>
                </a:schemeClr>
              </a:solidFill>
              <a:latin typeface="Helvetica Neu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600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25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269C8D96-5D69-4437-B569-89B906FC9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Discussion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EE65F988-815B-4180-92DD-F1C264620058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Shape 114">
            <a:extLst>
              <a:ext uri="{FF2B5EF4-FFF2-40B4-BE49-F238E27FC236}">
                <a16:creationId xmlns:a16="http://schemas.microsoft.com/office/drawing/2014/main" id="{A056B6C1-1065-42D7-B56B-E05A55C45918}"/>
              </a:ext>
            </a:extLst>
          </p:cNvPr>
          <p:cNvSpPr txBox="1">
            <a:spLocks/>
          </p:cNvSpPr>
          <p:nvPr/>
        </p:nvSpPr>
        <p:spPr>
          <a:xfrm>
            <a:off x="648948" y="1944946"/>
            <a:ext cx="2246652" cy="11925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Problems :</a:t>
            </a:r>
          </a:p>
        </p:txBody>
      </p:sp>
      <p:sp>
        <p:nvSpPr>
          <p:cNvPr id="34" name="Shape 114">
            <a:extLst>
              <a:ext uri="{FF2B5EF4-FFF2-40B4-BE49-F238E27FC236}">
                <a16:creationId xmlns:a16="http://schemas.microsoft.com/office/drawing/2014/main" id="{7DD2F430-F21D-4C5B-8175-D29551B7E819}"/>
              </a:ext>
            </a:extLst>
          </p:cNvPr>
          <p:cNvSpPr txBox="1">
            <a:spLocks/>
          </p:cNvSpPr>
          <p:nvPr/>
        </p:nvSpPr>
        <p:spPr>
          <a:xfrm>
            <a:off x="648948" y="4367309"/>
            <a:ext cx="2246652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Future work :</a:t>
            </a:r>
          </a:p>
        </p:txBody>
      </p:sp>
      <p:sp>
        <p:nvSpPr>
          <p:cNvPr id="21" name="Shape 94">
            <a:extLst>
              <a:ext uri="{FF2B5EF4-FFF2-40B4-BE49-F238E27FC236}">
                <a16:creationId xmlns:a16="http://schemas.microsoft.com/office/drawing/2014/main" id="{26E5AB46-3173-4F2B-B96D-6715026FBBE7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3" name="Shape 114">
            <a:extLst>
              <a:ext uri="{FF2B5EF4-FFF2-40B4-BE49-F238E27FC236}">
                <a16:creationId xmlns:a16="http://schemas.microsoft.com/office/drawing/2014/main" id="{D2D6E64D-C378-438C-AF3F-F687F6D549AD}"/>
              </a:ext>
            </a:extLst>
          </p:cNvPr>
          <p:cNvSpPr txBox="1">
            <a:spLocks/>
          </p:cNvSpPr>
          <p:nvPr/>
        </p:nvSpPr>
        <p:spPr>
          <a:xfrm>
            <a:off x="3188039" y="1718163"/>
            <a:ext cx="4174935" cy="151465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latin typeface="Helvetica Neue" panose="020B0604020202020204" charset="0"/>
              </a:rPr>
              <a:t>Bugs </a:t>
            </a:r>
            <a:r>
              <a:rPr lang="fr-CH" dirty="0" err="1">
                <a:latin typeface="Helvetica Neue" panose="020B0604020202020204" charset="0"/>
              </a:rPr>
              <a:t>during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exp</a:t>
            </a:r>
            <a:r>
              <a:rPr lang="fr-CH" dirty="0">
                <a:latin typeface="Helvetica Neue" panose="020B0604020202020204" charset="0"/>
              </a:rPr>
              <a:t>. 1 &amp; 2</a:t>
            </a:r>
          </a:p>
          <a:p>
            <a:r>
              <a:rPr lang="fr-CH" dirty="0">
                <a:latin typeface="Helvetica Neue" panose="020B0604020202020204" charset="0"/>
              </a:rPr>
              <a:t>Few </a:t>
            </a:r>
            <a:r>
              <a:rPr lang="fr-CH" dirty="0" err="1">
                <a:latin typeface="Helvetica Neue" panose="020B0604020202020204" charset="0"/>
              </a:rPr>
              <a:t>subjects</a:t>
            </a:r>
            <a:endParaRPr lang="fr-CH" dirty="0">
              <a:latin typeface="Helvetica Neue" panose="020B0604020202020204" charset="0"/>
            </a:endParaRPr>
          </a:p>
          <a:p>
            <a:pPr marL="0" indent="0">
              <a:buNone/>
            </a:pPr>
            <a:endParaRPr lang="en-GB" dirty="0">
              <a:latin typeface="Helvetica Neue" panose="020B0604020202020204" charset="0"/>
            </a:endParaRPr>
          </a:p>
        </p:txBody>
      </p:sp>
      <p:sp>
        <p:nvSpPr>
          <p:cNvPr id="24" name="Shape 114">
            <a:extLst>
              <a:ext uri="{FF2B5EF4-FFF2-40B4-BE49-F238E27FC236}">
                <a16:creationId xmlns:a16="http://schemas.microsoft.com/office/drawing/2014/main" id="{FA0490F0-E606-4731-9DEE-DB0B3AE1AECC}"/>
              </a:ext>
            </a:extLst>
          </p:cNvPr>
          <p:cNvSpPr txBox="1">
            <a:spLocks/>
          </p:cNvSpPr>
          <p:nvPr/>
        </p:nvSpPr>
        <p:spPr>
          <a:xfrm>
            <a:off x="3188039" y="3876202"/>
            <a:ext cx="5152915" cy="252254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latin typeface="Helvetica Neue" panose="020B0604020202020204" charset="0"/>
              </a:rPr>
              <a:t>Obstacle </a:t>
            </a:r>
            <a:r>
              <a:rPr lang="fr-CH" dirty="0" err="1">
                <a:latin typeface="Helvetica Neue" panose="020B0604020202020204" charset="0"/>
              </a:rPr>
              <a:t>avoidance</a:t>
            </a:r>
            <a:endParaRPr lang="fr-CH" dirty="0">
              <a:latin typeface="Helvetica Neue" panose="020B0604020202020204" charset="0"/>
            </a:endParaRPr>
          </a:p>
          <a:p>
            <a:r>
              <a:rPr lang="fr-CH" dirty="0">
                <a:latin typeface="Helvetica Neue" panose="020B0604020202020204" charset="0"/>
              </a:rPr>
              <a:t>Change </a:t>
            </a:r>
            <a:r>
              <a:rPr lang="fr-CH" dirty="0" err="1">
                <a:latin typeface="Helvetica Neue" panose="020B0604020202020204" charset="0"/>
              </a:rPr>
              <a:t>motor</a:t>
            </a:r>
            <a:r>
              <a:rPr lang="fr-CH" dirty="0">
                <a:latin typeface="Helvetica Neue" panose="020B0604020202020204" charset="0"/>
              </a:rPr>
              <a:t> disposition</a:t>
            </a:r>
          </a:p>
          <a:p>
            <a:r>
              <a:rPr lang="fr-CH" dirty="0" err="1">
                <a:latin typeface="Helvetica Neue" panose="020B0604020202020204" charset="0"/>
              </a:rPr>
              <a:t>Saltatory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phenomena</a:t>
            </a:r>
            <a:endParaRPr lang="fr-CH" dirty="0">
              <a:latin typeface="Helvetica Neue" panose="020B0604020202020204" charset="0"/>
            </a:endParaRPr>
          </a:p>
          <a:p>
            <a:pPr marL="0" indent="0">
              <a:buNone/>
            </a:pPr>
            <a:endParaRPr lang="fr-CH" dirty="0">
              <a:latin typeface="Helvetica Neue" panose="020B060402020202020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BB7456-6937-4D6A-B176-0015FA048CF0}"/>
              </a:ext>
            </a:extLst>
          </p:cNvPr>
          <p:cNvSpPr/>
          <p:nvPr/>
        </p:nvSpPr>
        <p:spPr>
          <a:xfrm>
            <a:off x="-25571" y="6477874"/>
            <a:ext cx="55012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[4] Tan et al. (2003), A Haptic Back Display for Attentional and Directional Cueing</a:t>
            </a:r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A9EF9C-4471-42C8-970E-17C3768CCABA}"/>
              </a:ext>
            </a:extLst>
          </p:cNvPr>
          <p:cNvSpPr/>
          <p:nvPr/>
        </p:nvSpPr>
        <p:spPr>
          <a:xfrm>
            <a:off x="6818068" y="5137476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[4]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805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26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269C8D96-5D69-4437-B569-89B906FC98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Conclusion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EE65F988-815B-4180-92DD-F1C264620058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94">
            <a:extLst>
              <a:ext uri="{FF2B5EF4-FFF2-40B4-BE49-F238E27FC236}">
                <a16:creationId xmlns:a16="http://schemas.microsoft.com/office/drawing/2014/main" id="{26E5AB46-3173-4F2B-B96D-6715026FBBE7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C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4" name="Shape 114">
            <a:extLst>
              <a:ext uri="{FF2B5EF4-FFF2-40B4-BE49-F238E27FC236}">
                <a16:creationId xmlns:a16="http://schemas.microsoft.com/office/drawing/2014/main" id="{FA0490F0-E606-4731-9DEE-DB0B3AE1AECC}"/>
              </a:ext>
            </a:extLst>
          </p:cNvPr>
          <p:cNvSpPr txBox="1">
            <a:spLocks/>
          </p:cNvSpPr>
          <p:nvPr/>
        </p:nvSpPr>
        <p:spPr>
          <a:xfrm>
            <a:off x="497763" y="1528223"/>
            <a:ext cx="7843192" cy="29548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latin typeface="Helvetica Neue" panose="020B0604020202020204" charset="0"/>
              </a:rPr>
              <a:t>Direction identification : 82.30%</a:t>
            </a:r>
            <a:br>
              <a:rPr lang="fr-CH" dirty="0">
                <a:latin typeface="Helvetica Neue" panose="020B0604020202020204" charset="0"/>
              </a:rPr>
            </a:b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 comparable to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existing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devices</a:t>
            </a:r>
            <a:endParaRPr lang="fr-CH" dirty="0">
              <a:latin typeface="Helvetica Neue" panose="020B0604020202020204" charset="0"/>
            </a:endParaRPr>
          </a:p>
          <a:p>
            <a:endParaRPr lang="fr-CH" dirty="0">
              <a:latin typeface="Helvetica Neue" panose="020B0604020202020204" charset="0"/>
            </a:endParaRPr>
          </a:p>
          <a:p>
            <a:r>
              <a:rPr lang="fr-CH" dirty="0">
                <a:latin typeface="Helvetica Neue" panose="020B0604020202020204" charset="0"/>
              </a:rPr>
              <a:t>Intensity identification : 64.29%</a:t>
            </a:r>
            <a:br>
              <a:rPr lang="fr-CH" dirty="0">
                <a:latin typeface="Helvetica Neue" panose="020B0604020202020204" charset="0"/>
              </a:rPr>
            </a:b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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needs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to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be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improved</a:t>
            </a:r>
            <a:endParaRPr lang="fr-CH" dirty="0">
              <a:latin typeface="Helvetica Neue" panose="020B0604020202020204" charset="0"/>
              <a:sym typeface="Wingdings" panose="05000000000000000000" pitchFamily="2" charset="2"/>
            </a:endParaRPr>
          </a:p>
          <a:p>
            <a:endParaRPr lang="fr-CH" dirty="0">
              <a:latin typeface="Helvetica Neue" panose="020B0604020202020204" charset="0"/>
              <a:sym typeface="Wingdings" panose="05000000000000000000" pitchFamily="2" charset="2"/>
            </a:endParaRPr>
          </a:p>
          <a:p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Best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reaction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time : 2.057 s</a:t>
            </a:r>
            <a:b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</a:b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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needs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to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be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improved</a:t>
            </a:r>
            <a:endParaRPr lang="fr-CH" dirty="0">
              <a:latin typeface="Helvetica Neue" panose="020B0604020202020204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fr-CH" dirty="0">
              <a:latin typeface="Helvetica Neue" panose="020B0604020202020204" charset="0"/>
            </a:endParaRPr>
          </a:p>
          <a:p>
            <a:endParaRPr lang="fr-CH" dirty="0">
              <a:latin typeface="Helvetica Neue" panose="020B0604020202020204" charset="0"/>
            </a:endParaRPr>
          </a:p>
          <a:p>
            <a:pPr marL="0" indent="0">
              <a:buNone/>
            </a:pPr>
            <a:endParaRPr lang="fr-CH" dirty="0">
              <a:latin typeface="Helvetica Neue" panose="020B0604020202020204" charset="0"/>
            </a:endParaRPr>
          </a:p>
        </p:txBody>
      </p:sp>
      <p:sp>
        <p:nvSpPr>
          <p:cNvPr id="22" name="Shape 114">
            <a:extLst>
              <a:ext uri="{FF2B5EF4-FFF2-40B4-BE49-F238E27FC236}">
                <a16:creationId xmlns:a16="http://schemas.microsoft.com/office/drawing/2014/main" id="{2C9F763F-9385-475B-9168-04EACDAF96F4}"/>
              </a:ext>
            </a:extLst>
          </p:cNvPr>
          <p:cNvSpPr txBox="1">
            <a:spLocks/>
          </p:cNvSpPr>
          <p:nvPr/>
        </p:nvSpPr>
        <p:spPr>
          <a:xfrm>
            <a:off x="12117" y="6123137"/>
            <a:ext cx="9541081" cy="743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[3] </a:t>
            </a:r>
            <a:r>
              <a:rPr lang="en-GB" sz="1200" dirty="0" err="1">
                <a:latin typeface="Helvetica Neue" panose="02000403000000020004" pitchFamily="50" charset="0"/>
              </a:rPr>
              <a:t>Novich</a:t>
            </a:r>
            <a:r>
              <a:rPr lang="en-GB" sz="1200" dirty="0">
                <a:latin typeface="Helvetica Neue" panose="02000403000000020004" pitchFamily="50" charset="0"/>
              </a:rPr>
              <a:t> et al. (2015), Using space and time to encode vibrotactile information: </a:t>
            </a:r>
            <a:br>
              <a:rPr lang="en-GB" sz="1200" dirty="0">
                <a:latin typeface="Helvetica Neue" panose="02000403000000020004" pitchFamily="50" charset="0"/>
              </a:rPr>
            </a:br>
            <a:r>
              <a:rPr lang="en-GB" sz="1200" dirty="0">
                <a:latin typeface="Helvetica Neue" panose="02000403000000020004" pitchFamily="50" charset="0"/>
              </a:rPr>
              <a:t>toward an estimate of the skin’s achievable throughput</a:t>
            </a:r>
            <a:br>
              <a:rPr lang="en-GB" sz="1200" dirty="0">
                <a:latin typeface="Helvetica Neue" panose="02000403000000020004" pitchFamily="50" charset="0"/>
              </a:rPr>
            </a:br>
            <a:r>
              <a:rPr lang="en-GB" sz="1200" dirty="0">
                <a:latin typeface="Helvetica Neue" panose="02000403000000020004" pitchFamily="50" charset="0"/>
              </a:rPr>
              <a:t>[4] Tan et al. (2003), A Haptic Back Display for Attentional and Directional Cueing</a:t>
            </a:r>
            <a:br>
              <a:rPr lang="en-GB" sz="1200" dirty="0">
                <a:latin typeface="Helvetica Neue" panose="02000403000000020004" pitchFamily="50" charset="0"/>
              </a:rPr>
            </a:br>
            <a:endParaRPr lang="en-GB" sz="1200" dirty="0">
              <a:latin typeface="Helvetica Neue" panose="02000403000000020004" pitchFamily="50" charset="0"/>
            </a:endParaRPr>
          </a:p>
          <a:p>
            <a:pPr marL="0" indent="0">
              <a:buNone/>
            </a:pPr>
            <a:endParaRPr lang="en-GB" sz="1200" dirty="0">
              <a:latin typeface="Helvetica Neue" panose="02000403000000020004" pitchFamily="50" charset="0"/>
            </a:endParaRPr>
          </a:p>
          <a:p>
            <a:pPr marL="0" indent="0">
              <a:buNone/>
            </a:pPr>
            <a:endParaRPr lang="en-GB" sz="1200" dirty="0">
              <a:latin typeface="Helvetica Neue" panose="02000403000000020004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8D1D1A-E494-444B-99E2-198290388B56}"/>
              </a:ext>
            </a:extLst>
          </p:cNvPr>
          <p:cNvSpPr/>
          <p:nvPr/>
        </p:nvSpPr>
        <p:spPr>
          <a:xfrm>
            <a:off x="6096000" y="2129358"/>
            <a:ext cx="51488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[2,3]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9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7EA0D6-81D5-494B-81DA-866292000623}"/>
              </a:ext>
            </a:extLst>
          </p:cNvPr>
          <p:cNvSpPr/>
          <p:nvPr/>
        </p:nvSpPr>
        <p:spPr>
          <a:xfrm>
            <a:off x="-1596189" y="3429000"/>
            <a:ext cx="14068926" cy="3784973"/>
          </a:xfrm>
          <a:prstGeom prst="rect">
            <a:avLst/>
          </a:prstGeom>
          <a:solidFill>
            <a:srgbClr val="EFEFEF"/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DB66D87-6F79-40B5-AD1C-97826F31BE4E}"/>
              </a:ext>
            </a:extLst>
          </p:cNvPr>
          <p:cNvGrpSpPr/>
          <p:nvPr/>
        </p:nvGrpSpPr>
        <p:grpSpPr>
          <a:xfrm>
            <a:off x="4798041" y="5682020"/>
            <a:ext cx="2595916" cy="796760"/>
            <a:chOff x="8769923" y="5854214"/>
            <a:chExt cx="2595916" cy="796760"/>
          </a:xfrm>
        </p:grpSpPr>
        <p:pic>
          <p:nvPicPr>
            <p:cNvPr id="89" name="Shape 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279A38D-059F-474D-ADDA-CC0C770C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1" name="Shape 101">
            <a:extLst>
              <a:ext uri="{FF2B5EF4-FFF2-40B4-BE49-F238E27FC236}">
                <a16:creationId xmlns:a16="http://schemas.microsoft.com/office/drawing/2014/main" id="{1EDABFEF-E6E9-4569-9285-2F35CD36EE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453" y="2103300"/>
            <a:ext cx="12005093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noProof="0" dirty="0">
                <a:solidFill>
                  <a:srgbClr val="D00000"/>
                </a:solidFill>
                <a:latin typeface="Helvetica Neue" panose="02000403000000020004" pitchFamily="50" charset="0"/>
              </a:rPr>
              <a:t>Thanks for your attention</a:t>
            </a:r>
          </a:p>
        </p:txBody>
      </p:sp>
      <p:sp>
        <p:nvSpPr>
          <p:cNvPr id="8" name="Shape 101">
            <a:extLst>
              <a:ext uri="{FF2B5EF4-FFF2-40B4-BE49-F238E27FC236}">
                <a16:creationId xmlns:a16="http://schemas.microsoft.com/office/drawing/2014/main" id="{2520BDB8-079C-4904-86F4-2D5D4D3A2DB2}"/>
              </a:ext>
            </a:extLst>
          </p:cNvPr>
          <p:cNvSpPr txBox="1">
            <a:spLocks/>
          </p:cNvSpPr>
          <p:nvPr/>
        </p:nvSpPr>
        <p:spPr>
          <a:xfrm>
            <a:off x="93453" y="3429000"/>
            <a:ext cx="12005093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kern="1200" cap="none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 dirty="0">
                <a:solidFill>
                  <a:schemeClr val="tx1"/>
                </a:solidFill>
                <a:latin typeface="Helvetica Neue" panose="02000403000000020004" pitchFamily="50" charset="0"/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8937300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28</a:t>
            </a:fld>
            <a:endParaRPr lang="fr-CH" dirty="0"/>
          </a:p>
        </p:txBody>
      </p:sp>
      <p:sp>
        <p:nvSpPr>
          <p:cNvPr id="24" name="Shape 101">
            <a:extLst>
              <a:ext uri="{FF2B5EF4-FFF2-40B4-BE49-F238E27FC236}">
                <a16:creationId xmlns:a16="http://schemas.microsoft.com/office/drawing/2014/main" id="{82752A10-A95E-4FFD-A5D6-ECF3BC5ABB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References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5" name="Shape 102">
            <a:extLst>
              <a:ext uri="{FF2B5EF4-FFF2-40B4-BE49-F238E27FC236}">
                <a16:creationId xmlns:a16="http://schemas.microsoft.com/office/drawing/2014/main" id="{C275745E-40B3-4D82-B320-2EB49D18259E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6D9DF705-11A9-4004-979F-F1E14DDC7BCA}"/>
              </a:ext>
            </a:extLst>
          </p:cNvPr>
          <p:cNvSpPr/>
          <p:nvPr/>
        </p:nvSpPr>
        <p:spPr>
          <a:xfrm>
            <a:off x="373743" y="1386863"/>
            <a:ext cx="118182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Helvetica Neue" panose="02000403000000020004" pitchFamily="50" charset="0"/>
              </a:rPr>
              <a:t>[1] </a:t>
            </a:r>
            <a:r>
              <a:rPr lang="en-GB" dirty="0" err="1">
                <a:latin typeface="Helvetica Neue" panose="02000403000000020004" pitchFamily="50" charset="0"/>
              </a:rPr>
              <a:t>Rognon</a:t>
            </a:r>
            <a:r>
              <a:rPr lang="en-GB" dirty="0">
                <a:latin typeface="Helvetica Neue" panose="02000403000000020004" pitchFamily="50" charset="0"/>
              </a:rPr>
              <a:t> et al. (2018), Haptic feedback perception and learning effect of a cable-driven guidance in the </a:t>
            </a:r>
            <a:r>
              <a:rPr lang="en-GB" dirty="0" err="1">
                <a:latin typeface="Helvetica Neue" panose="02000403000000020004" pitchFamily="50" charset="0"/>
              </a:rPr>
              <a:t>FlyJacket</a:t>
            </a:r>
            <a:endParaRPr lang="en-GB" dirty="0">
              <a:latin typeface="Helvetica Neue" panose="02000403000000020004" pitchFamily="50" charset="0"/>
            </a:endParaRPr>
          </a:p>
          <a:p>
            <a:endParaRPr lang="en-GB" dirty="0">
              <a:latin typeface="Helvetica Neue" panose="02000403000000020004" pitchFamily="50" charset="0"/>
            </a:endParaRPr>
          </a:p>
          <a:p>
            <a:r>
              <a:rPr lang="en-GB" dirty="0">
                <a:latin typeface="Helvetica Neue" panose="02000403000000020004" pitchFamily="50" charset="0"/>
              </a:rPr>
              <a:t>[2] Sonar et al. (2016), Soft Pneumatic Actuator Skin with Piezoelectric Sensors for Vibrotactile Feedback</a:t>
            </a:r>
          </a:p>
          <a:p>
            <a:endParaRPr lang="en-GB" dirty="0">
              <a:latin typeface="Helvetica Neue" panose="02000403000000020004" pitchFamily="50" charset="0"/>
            </a:endParaRPr>
          </a:p>
          <a:p>
            <a:r>
              <a:rPr lang="en-GB" dirty="0">
                <a:latin typeface="Helvetica Neue" panose="02000403000000020004" pitchFamily="50" charset="0"/>
              </a:rPr>
              <a:t>[3] </a:t>
            </a:r>
            <a:r>
              <a:rPr lang="en-GB" dirty="0" err="1">
                <a:latin typeface="Helvetica Neue" panose="02000403000000020004" pitchFamily="50" charset="0"/>
              </a:rPr>
              <a:t>Novich</a:t>
            </a:r>
            <a:r>
              <a:rPr lang="en-GB" dirty="0">
                <a:latin typeface="Helvetica Neue" panose="02000403000000020004" pitchFamily="50" charset="0"/>
              </a:rPr>
              <a:t> et al. (2015), Using space and time to encode vibrotactile information: toward an estimate of the skin’s achievable throughput</a:t>
            </a:r>
          </a:p>
          <a:p>
            <a:endParaRPr lang="en-GB" dirty="0">
              <a:latin typeface="Helvetica Neue" panose="02000403000000020004" pitchFamily="50" charset="0"/>
            </a:endParaRPr>
          </a:p>
          <a:p>
            <a:r>
              <a:rPr lang="en-GB" dirty="0">
                <a:latin typeface="Helvetica Neue" panose="02000403000000020004" pitchFamily="50" charset="0"/>
              </a:rPr>
              <a:t>[4] Tan et al. (2003), A Haptic Back Display for Attentional and Directional Cueing</a:t>
            </a:r>
          </a:p>
          <a:p>
            <a:endParaRPr lang="en-GB" dirty="0">
              <a:latin typeface="Helvetica Neue" panose="02000403000000020004" pitchFamily="50" charset="0"/>
            </a:endParaRPr>
          </a:p>
          <a:p>
            <a:r>
              <a:rPr lang="en-GB" dirty="0">
                <a:latin typeface="Helvetica Neue" panose="02000403000000020004" pitchFamily="50" charset="0"/>
              </a:rPr>
              <a:t>[5] Cha et al. (2008), A pilot study on simulating continuous sensation with two vibrating motors</a:t>
            </a:r>
            <a:br>
              <a:rPr lang="en-GB" dirty="0">
                <a:latin typeface="Helvetica Neue" panose="02000403000000020004" pitchFamily="50" charset="0"/>
              </a:rPr>
            </a:br>
            <a:endParaRPr lang="en-GB" dirty="0">
              <a:latin typeface="Helvetica Neue" panose="02000403000000020004" pitchFamily="50" charset="0"/>
            </a:endParaRPr>
          </a:p>
          <a:p>
            <a:r>
              <a:rPr lang="en-GB" dirty="0">
                <a:latin typeface="Helvetica Neue" panose="02000403000000020004" pitchFamily="50" charset="0"/>
              </a:rPr>
              <a:t>[6] </a:t>
            </a:r>
            <a:r>
              <a:rPr lang="en-GB" dirty="0" err="1">
                <a:latin typeface="Helvetica Neue" panose="02000403000000020004" pitchFamily="50" charset="0"/>
              </a:rPr>
              <a:t>Barghout</a:t>
            </a:r>
            <a:r>
              <a:rPr lang="en-GB" dirty="0">
                <a:latin typeface="Helvetica Neue" panose="02000403000000020004" pitchFamily="50" charset="0"/>
              </a:rPr>
              <a:t> et al. (2009), Spatial resolution of vibrotactile perception on the human forearm when exploiting </a:t>
            </a:r>
            <a:r>
              <a:rPr lang="en-GB" dirty="0" err="1">
                <a:latin typeface="Helvetica Neue" panose="02000403000000020004" pitchFamily="50" charset="0"/>
              </a:rPr>
              <a:t>funneling</a:t>
            </a:r>
            <a:r>
              <a:rPr lang="en-GB" dirty="0">
                <a:latin typeface="Helvetica Neue" panose="02000403000000020004" pitchFamily="50" charset="0"/>
              </a:rPr>
              <a:t> illusion</a:t>
            </a:r>
          </a:p>
          <a:p>
            <a:endParaRPr lang="en-GB" dirty="0">
              <a:latin typeface="Helvetica Neue" panose="02000403000000020004" pitchFamily="50" charset="0"/>
            </a:endParaRPr>
          </a:p>
          <a:p>
            <a:r>
              <a:rPr lang="en-GB" dirty="0">
                <a:latin typeface="Helvetica Neue" panose="02000403000000020004" pitchFamily="50" charset="0"/>
              </a:rPr>
              <a:t>[7] </a:t>
            </a:r>
            <a:r>
              <a:rPr lang="en-GB" dirty="0" err="1">
                <a:latin typeface="Helvetica Neue" panose="02000403000000020004" pitchFamily="50" charset="0"/>
              </a:rPr>
              <a:t>Rognon</a:t>
            </a:r>
            <a:r>
              <a:rPr lang="en-GB" dirty="0">
                <a:latin typeface="Helvetica Neue" panose="02000403000000020004" pitchFamily="50" charset="0"/>
              </a:rPr>
              <a:t> et al. (2018), </a:t>
            </a:r>
            <a:r>
              <a:rPr lang="en-GB" dirty="0" err="1">
                <a:latin typeface="Helvetica Neue" panose="02000403000000020004" pitchFamily="50" charset="0"/>
              </a:rPr>
              <a:t>FlyJacket</a:t>
            </a:r>
            <a:r>
              <a:rPr lang="en-GB" dirty="0">
                <a:latin typeface="Helvetica Neue" panose="02000403000000020004" pitchFamily="50" charset="0"/>
              </a:rPr>
              <a:t>: An Upper Body Soft Exoskeleton for Immersive Drone Control</a:t>
            </a:r>
          </a:p>
        </p:txBody>
      </p:sp>
    </p:spTree>
    <p:extLst>
      <p:ext uri="{BB962C8B-B14F-4D97-AF65-F5344CB8AC3E}">
        <p14:creationId xmlns:p14="http://schemas.microsoft.com/office/powerpoint/2010/main" val="4208703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29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4" name="Shape 101">
            <a:extLst>
              <a:ext uri="{FF2B5EF4-FFF2-40B4-BE49-F238E27FC236}">
                <a16:creationId xmlns:a16="http://schemas.microsoft.com/office/drawing/2014/main" id="{82752A10-A95E-4FFD-A5D6-ECF3BC5ABB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Annexe </a:t>
            </a:r>
            <a:r>
              <a:rPr lang="fr-CH" b="1" dirty="0">
                <a:solidFill>
                  <a:srgbClr val="D00000"/>
                </a:solidFill>
                <a:latin typeface="Helvetica Neue" panose="020B0604020202020204" charset="0"/>
              </a:rPr>
              <a:t>1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, </a:t>
            </a:r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error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</a:t>
            </a:r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calculation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5" name="Shape 102">
            <a:extLst>
              <a:ext uri="{FF2B5EF4-FFF2-40B4-BE49-F238E27FC236}">
                <a16:creationId xmlns:a16="http://schemas.microsoft.com/office/drawing/2014/main" id="{C275745E-40B3-4D82-B320-2EB49D18259E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Shape 94">
            <a:extLst>
              <a:ext uri="{FF2B5EF4-FFF2-40B4-BE49-F238E27FC236}">
                <a16:creationId xmlns:a16="http://schemas.microsoft.com/office/drawing/2014/main" id="{F03F4829-1292-41CF-8973-6CD334CD7F11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3C928A7-B78C-4D20-8E50-965A701791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02" y="1278203"/>
            <a:ext cx="6706630" cy="499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4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3</a:t>
            </a:fld>
            <a:endParaRPr lang="fr-CH" dirty="0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D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9" name="Shape 101">
            <a:extLst>
              <a:ext uri="{FF2B5EF4-FFF2-40B4-BE49-F238E27FC236}">
                <a16:creationId xmlns:a16="http://schemas.microsoft.com/office/drawing/2014/main" id="{9C33650E-5769-4DBB-869D-481DB7725D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State Of The Art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40" name="Shape 102">
            <a:extLst>
              <a:ext uri="{FF2B5EF4-FFF2-40B4-BE49-F238E27FC236}">
                <a16:creationId xmlns:a16="http://schemas.microsoft.com/office/drawing/2014/main" id="{49B00449-CC44-4718-9490-14DE96B729FD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7C28A044-B15D-4051-A2EF-71B53F63F67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31" y="3946759"/>
            <a:ext cx="2119301" cy="1629705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0557ABD8-58CB-487A-BCB1-2D456B20A47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91" y="3935366"/>
            <a:ext cx="1693607" cy="1707116"/>
          </a:xfrm>
          <a:prstGeom prst="rect">
            <a:avLst/>
          </a:prstGeom>
        </p:spPr>
      </p:pic>
      <p:sp>
        <p:nvSpPr>
          <p:cNvPr id="53" name="Shape 114">
            <a:extLst>
              <a:ext uri="{FF2B5EF4-FFF2-40B4-BE49-F238E27FC236}">
                <a16:creationId xmlns:a16="http://schemas.microsoft.com/office/drawing/2014/main" id="{2829CB0E-4D39-4E23-87A1-397131731693}"/>
              </a:ext>
            </a:extLst>
          </p:cNvPr>
          <p:cNvSpPr txBox="1">
            <a:spLocks/>
          </p:cNvSpPr>
          <p:nvPr/>
        </p:nvSpPr>
        <p:spPr>
          <a:xfrm>
            <a:off x="971700" y="3285203"/>
            <a:ext cx="8348700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Pattern transmission using tactile feedback</a:t>
            </a:r>
            <a:b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</a:b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 </a:t>
            </a:r>
          </a:p>
        </p:txBody>
      </p:sp>
      <p:sp>
        <p:nvSpPr>
          <p:cNvPr id="54" name="Shape 114">
            <a:extLst>
              <a:ext uri="{FF2B5EF4-FFF2-40B4-BE49-F238E27FC236}">
                <a16:creationId xmlns:a16="http://schemas.microsoft.com/office/drawing/2014/main" id="{4E09408E-4A51-486C-B73B-E486A59F1124}"/>
              </a:ext>
            </a:extLst>
          </p:cNvPr>
          <p:cNvSpPr txBox="1">
            <a:spLocks/>
          </p:cNvSpPr>
          <p:nvPr/>
        </p:nvSpPr>
        <p:spPr>
          <a:xfrm>
            <a:off x="2593283" y="5642482"/>
            <a:ext cx="4347695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Various</a:t>
            </a:r>
            <a:r>
              <a:rPr lang="fr-CH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 </a:t>
            </a:r>
            <a:r>
              <a:rPr lang="fr-CH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kinds</a:t>
            </a:r>
            <a:r>
              <a:rPr lang="fr-CH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 of actuation</a:t>
            </a:r>
            <a:endParaRPr lang="en-GB" dirty="0">
              <a:solidFill>
                <a:schemeClr val="tx2">
                  <a:lumMod val="20000"/>
                  <a:lumOff val="80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56" name="Shape 114">
            <a:extLst>
              <a:ext uri="{FF2B5EF4-FFF2-40B4-BE49-F238E27FC236}">
                <a16:creationId xmlns:a16="http://schemas.microsoft.com/office/drawing/2014/main" id="{2AF607F5-9181-4CE7-B2EC-C7BDC7E120AC}"/>
              </a:ext>
            </a:extLst>
          </p:cNvPr>
          <p:cNvSpPr txBox="1">
            <a:spLocks/>
          </p:cNvSpPr>
          <p:nvPr/>
        </p:nvSpPr>
        <p:spPr>
          <a:xfrm>
            <a:off x="601447" y="1612034"/>
            <a:ext cx="5675568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Guidance in drone </a:t>
            </a:r>
            <a:r>
              <a:rPr lang="fr-CH" dirty="0" err="1">
                <a:latin typeface="Helvetica Neue" panose="020B0604020202020204" charset="0"/>
              </a:rPr>
              <a:t>teleoperation</a:t>
            </a:r>
            <a:endParaRPr lang="fr-CH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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Flyjacket</a:t>
            </a:r>
            <a:endParaRPr lang="en-GB" dirty="0">
              <a:latin typeface="Helvetica Neue" panose="020B0604020202020204" charset="0"/>
            </a:endParaRP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F8AB6692-70F7-40E8-8990-DCA85E2073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61" y="989819"/>
            <a:ext cx="1579005" cy="2466571"/>
          </a:xfrm>
          <a:prstGeom prst="rect">
            <a:avLst/>
          </a:prstGeom>
        </p:spPr>
      </p:pic>
      <p:sp>
        <p:nvSpPr>
          <p:cNvPr id="26" name="Shape 94">
            <a:extLst>
              <a:ext uri="{FF2B5EF4-FFF2-40B4-BE49-F238E27FC236}">
                <a16:creationId xmlns:a16="http://schemas.microsoft.com/office/drawing/2014/main" id="{A41087E5-9C77-4C33-9F86-7D61EA558883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A508E04D-CE33-4A71-B166-9697583DF3AC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55" y="4037919"/>
            <a:ext cx="1947621" cy="1546049"/>
          </a:xfrm>
          <a:prstGeom prst="rect">
            <a:avLst/>
          </a:prstGeom>
        </p:spPr>
      </p:pic>
      <p:sp>
        <p:nvSpPr>
          <p:cNvPr id="27" name="Shape 114">
            <a:extLst>
              <a:ext uri="{FF2B5EF4-FFF2-40B4-BE49-F238E27FC236}">
                <a16:creationId xmlns:a16="http://schemas.microsoft.com/office/drawing/2014/main" id="{6025F4AA-27AF-4B9C-9970-85F0F8AA00CF}"/>
              </a:ext>
            </a:extLst>
          </p:cNvPr>
          <p:cNvSpPr txBox="1">
            <a:spLocks/>
          </p:cNvSpPr>
          <p:nvPr/>
        </p:nvSpPr>
        <p:spPr>
          <a:xfrm>
            <a:off x="12118" y="6446900"/>
            <a:ext cx="8348700" cy="743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[1] </a:t>
            </a:r>
            <a:r>
              <a:rPr lang="en-GB" sz="1200" dirty="0" err="1">
                <a:latin typeface="Helvetica Neue" panose="02000403000000020004" pitchFamily="50" charset="0"/>
              </a:rPr>
              <a:t>Rognon</a:t>
            </a:r>
            <a:r>
              <a:rPr lang="en-GB" sz="1200" dirty="0">
                <a:latin typeface="Helvetica Neue" panose="02000403000000020004" pitchFamily="50" charset="0"/>
              </a:rPr>
              <a:t> et al. (2018), Haptic feedback perception and learning effect of a cable-driven guidance in the </a:t>
            </a:r>
            <a:r>
              <a:rPr lang="en-GB" sz="1200" dirty="0" err="1">
                <a:latin typeface="Helvetica Neue" panose="02000403000000020004" pitchFamily="50" charset="0"/>
              </a:rPr>
              <a:t>FlyJacket</a:t>
            </a:r>
            <a:endParaRPr lang="en-GB" sz="1200" dirty="0">
              <a:latin typeface="Helvetica Neue" panose="02000403000000020004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1C197D-EEDC-4BDC-847F-1537D9E542D8}"/>
              </a:ext>
            </a:extLst>
          </p:cNvPr>
          <p:cNvSpPr/>
          <p:nvPr/>
        </p:nvSpPr>
        <p:spPr>
          <a:xfrm>
            <a:off x="7839660" y="2922776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[1]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681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30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4" name="Shape 101">
            <a:extLst>
              <a:ext uri="{FF2B5EF4-FFF2-40B4-BE49-F238E27FC236}">
                <a16:creationId xmlns:a16="http://schemas.microsoft.com/office/drawing/2014/main" id="{82752A10-A95E-4FFD-A5D6-ECF3BC5ABB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Annexe 2, set up </a:t>
            </a:r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experiment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1/2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5" name="Shape 102">
            <a:extLst>
              <a:ext uri="{FF2B5EF4-FFF2-40B4-BE49-F238E27FC236}">
                <a16:creationId xmlns:a16="http://schemas.microsoft.com/office/drawing/2014/main" id="{C275745E-40B3-4D82-B320-2EB49D18259E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" name="Image 26">
            <a:extLst>
              <a:ext uri="{FF2B5EF4-FFF2-40B4-BE49-F238E27FC236}">
                <a16:creationId xmlns:a16="http://schemas.microsoft.com/office/drawing/2014/main" id="{F0534A5E-3F6D-4728-85F2-FD4A1AD5B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9" y="1803116"/>
            <a:ext cx="2750204" cy="3666939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1D08CE86-C218-481C-8297-A51D65C71A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4" t="29648" b="8359"/>
          <a:stretch/>
        </p:blipFill>
        <p:spPr>
          <a:xfrm>
            <a:off x="4556599" y="1803115"/>
            <a:ext cx="4217521" cy="3666939"/>
          </a:xfrm>
          <a:prstGeom prst="rect">
            <a:avLst/>
          </a:prstGeom>
        </p:spPr>
      </p:pic>
      <p:sp>
        <p:nvSpPr>
          <p:cNvPr id="33" name="Shape 94">
            <a:extLst>
              <a:ext uri="{FF2B5EF4-FFF2-40B4-BE49-F238E27FC236}">
                <a16:creationId xmlns:a16="http://schemas.microsoft.com/office/drawing/2014/main" id="{F03F4829-1292-41CF-8973-6CD334CD7F11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17315503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31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rgbClr val="D1040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4" name="Shape 101">
            <a:extLst>
              <a:ext uri="{FF2B5EF4-FFF2-40B4-BE49-F238E27FC236}">
                <a16:creationId xmlns:a16="http://schemas.microsoft.com/office/drawing/2014/main" id="{82752A10-A95E-4FFD-A5D6-ECF3BC5ABB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Annexe </a:t>
            </a:r>
            <a:r>
              <a:rPr lang="fr-CH" b="1" dirty="0">
                <a:solidFill>
                  <a:srgbClr val="D00000"/>
                </a:solidFill>
                <a:latin typeface="Helvetica Neue" panose="020B0604020202020204" charset="0"/>
              </a:rPr>
              <a:t>3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, </a:t>
            </a:r>
            <a:r>
              <a:rPr lang="fr-CH" b="1" noProof="0" dirty="0" err="1">
                <a:solidFill>
                  <a:srgbClr val="D00000"/>
                </a:solidFill>
                <a:latin typeface="Helvetica Neue" panose="020B0604020202020204" charset="0"/>
              </a:rPr>
              <a:t>experiment</a:t>
            </a:r>
            <a:r>
              <a:rPr lang="fr-CH" b="1" noProof="0" dirty="0">
                <a:solidFill>
                  <a:srgbClr val="D00000"/>
                </a:solidFill>
                <a:latin typeface="Helvetica Neue" panose="020B0604020202020204" charset="0"/>
              </a:rPr>
              <a:t> 3</a:t>
            </a:r>
            <a:endParaRPr lang="en-GB" noProof="0" dirty="0">
              <a:solidFill>
                <a:srgbClr val="D00000"/>
              </a:solidFill>
            </a:endParaRPr>
          </a:p>
        </p:txBody>
      </p:sp>
      <p:cxnSp>
        <p:nvCxnSpPr>
          <p:cNvPr id="25" name="Shape 102">
            <a:extLst>
              <a:ext uri="{FF2B5EF4-FFF2-40B4-BE49-F238E27FC236}">
                <a16:creationId xmlns:a16="http://schemas.microsoft.com/office/drawing/2014/main" id="{C275745E-40B3-4D82-B320-2EB49D18259E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Shape 94">
            <a:extLst>
              <a:ext uri="{FF2B5EF4-FFF2-40B4-BE49-F238E27FC236}">
                <a16:creationId xmlns:a16="http://schemas.microsoft.com/office/drawing/2014/main" id="{F03F4829-1292-41CF-8973-6CD334CD7F11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178334C-0EBF-40BA-BDCC-F32F21DCD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80" y="1164877"/>
            <a:ext cx="7410874" cy="569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8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4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D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9" name="Shape 101">
            <a:extLst>
              <a:ext uri="{FF2B5EF4-FFF2-40B4-BE49-F238E27FC236}">
                <a16:creationId xmlns:a16="http://schemas.microsoft.com/office/drawing/2014/main" id="{9C33650E-5769-4DBB-869D-481DB7725D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State Of The Art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40" name="Shape 102">
            <a:extLst>
              <a:ext uri="{FF2B5EF4-FFF2-40B4-BE49-F238E27FC236}">
                <a16:creationId xmlns:a16="http://schemas.microsoft.com/office/drawing/2014/main" id="{49B00449-CC44-4718-9490-14DE96B729FD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Image 41">
            <a:extLst>
              <a:ext uri="{FF2B5EF4-FFF2-40B4-BE49-F238E27FC236}">
                <a16:creationId xmlns:a16="http://schemas.microsoft.com/office/drawing/2014/main" id="{9CF0C846-3FD7-47FD-B639-96C354D0F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55" y="4037919"/>
            <a:ext cx="1947621" cy="1546049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C28A044-B15D-4051-A2EF-71B53F63F6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31" y="3946759"/>
            <a:ext cx="2119301" cy="1629705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0557ABD8-58CB-487A-BCB1-2D456B20A4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91" y="3935366"/>
            <a:ext cx="1693607" cy="1707116"/>
          </a:xfrm>
          <a:prstGeom prst="rect">
            <a:avLst/>
          </a:prstGeom>
        </p:spPr>
      </p:pic>
      <p:sp>
        <p:nvSpPr>
          <p:cNvPr id="53" name="Shape 114">
            <a:extLst>
              <a:ext uri="{FF2B5EF4-FFF2-40B4-BE49-F238E27FC236}">
                <a16:creationId xmlns:a16="http://schemas.microsoft.com/office/drawing/2014/main" id="{2829CB0E-4D39-4E23-87A1-397131731693}"/>
              </a:ext>
            </a:extLst>
          </p:cNvPr>
          <p:cNvSpPr txBox="1">
            <a:spLocks/>
          </p:cNvSpPr>
          <p:nvPr/>
        </p:nvSpPr>
        <p:spPr>
          <a:xfrm>
            <a:off x="971700" y="3285203"/>
            <a:ext cx="8348700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Pattern transmission using tactile feedback</a:t>
            </a:r>
            <a:br>
              <a:rPr lang="en-GB" dirty="0">
                <a:latin typeface="Helvetica Neue" panose="020B0604020202020204" charset="0"/>
              </a:rPr>
            </a:br>
            <a:r>
              <a:rPr lang="en-GB" dirty="0">
                <a:latin typeface="Helvetica Neue" panose="020B0604020202020204" charset="0"/>
              </a:rPr>
              <a:t> </a:t>
            </a:r>
          </a:p>
        </p:txBody>
      </p:sp>
      <p:sp>
        <p:nvSpPr>
          <p:cNvPr id="54" name="Shape 114">
            <a:extLst>
              <a:ext uri="{FF2B5EF4-FFF2-40B4-BE49-F238E27FC236}">
                <a16:creationId xmlns:a16="http://schemas.microsoft.com/office/drawing/2014/main" id="{4E09408E-4A51-486C-B73B-E486A59F1124}"/>
              </a:ext>
            </a:extLst>
          </p:cNvPr>
          <p:cNvSpPr txBox="1">
            <a:spLocks/>
          </p:cNvSpPr>
          <p:nvPr/>
        </p:nvSpPr>
        <p:spPr>
          <a:xfrm>
            <a:off x="2593283" y="5642482"/>
            <a:ext cx="4347695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 err="1">
                <a:latin typeface="Helvetica Neue" panose="020B0604020202020204" charset="0"/>
              </a:rPr>
              <a:t>Various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kinds</a:t>
            </a:r>
            <a:r>
              <a:rPr lang="fr-CH" dirty="0">
                <a:latin typeface="Helvetica Neue" panose="020B0604020202020204" charset="0"/>
              </a:rPr>
              <a:t> of actuation</a:t>
            </a:r>
            <a:endParaRPr lang="en-GB" dirty="0">
              <a:latin typeface="Helvetica Neue" panose="020B0604020202020204" charset="0"/>
            </a:endParaRPr>
          </a:p>
        </p:txBody>
      </p:sp>
      <p:sp>
        <p:nvSpPr>
          <p:cNvPr id="56" name="Shape 114">
            <a:extLst>
              <a:ext uri="{FF2B5EF4-FFF2-40B4-BE49-F238E27FC236}">
                <a16:creationId xmlns:a16="http://schemas.microsoft.com/office/drawing/2014/main" id="{2AF607F5-9181-4CE7-B2EC-C7BDC7E120AC}"/>
              </a:ext>
            </a:extLst>
          </p:cNvPr>
          <p:cNvSpPr txBox="1">
            <a:spLocks/>
          </p:cNvSpPr>
          <p:nvPr/>
        </p:nvSpPr>
        <p:spPr>
          <a:xfrm>
            <a:off x="601447" y="1612034"/>
            <a:ext cx="5675568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Guidance in drone </a:t>
            </a:r>
            <a:r>
              <a:rPr lang="fr-CH" dirty="0" err="1">
                <a:latin typeface="Helvetica Neue" panose="020B0604020202020204" charset="0"/>
              </a:rPr>
              <a:t>teleoperation</a:t>
            </a:r>
            <a:endParaRPr lang="fr-CH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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Flyjacket</a:t>
            </a:r>
            <a:endParaRPr lang="en-GB" dirty="0">
              <a:latin typeface="Helvetica Neue" panose="020B0604020202020204" charset="0"/>
            </a:endParaRP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F8AB6692-70F7-40E8-8990-DCA85E2073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61" y="989819"/>
            <a:ext cx="1579005" cy="2466571"/>
          </a:xfrm>
          <a:prstGeom prst="rect">
            <a:avLst/>
          </a:prstGeom>
        </p:spPr>
      </p:pic>
      <p:sp>
        <p:nvSpPr>
          <p:cNvPr id="26" name="Shape 94">
            <a:extLst>
              <a:ext uri="{FF2B5EF4-FFF2-40B4-BE49-F238E27FC236}">
                <a16:creationId xmlns:a16="http://schemas.microsoft.com/office/drawing/2014/main" id="{A41087E5-9C77-4C33-9F86-7D61EA558883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8" name="Shape 114">
            <a:extLst>
              <a:ext uri="{FF2B5EF4-FFF2-40B4-BE49-F238E27FC236}">
                <a16:creationId xmlns:a16="http://schemas.microsoft.com/office/drawing/2014/main" id="{165CF0E6-9B09-48A7-B3AB-872ABD7FADCC}"/>
              </a:ext>
            </a:extLst>
          </p:cNvPr>
          <p:cNvSpPr txBox="1">
            <a:spLocks/>
          </p:cNvSpPr>
          <p:nvPr/>
        </p:nvSpPr>
        <p:spPr>
          <a:xfrm>
            <a:off x="12118" y="6458638"/>
            <a:ext cx="9541081" cy="743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[2] Sonar et al. (2016), Soft Pneumatic Actuator Skin with Piezoelectric Sensors for Vibrotactile Feedback</a:t>
            </a:r>
            <a:br>
              <a:rPr lang="en-GB" sz="1200" dirty="0">
                <a:latin typeface="Helvetica Neue" panose="02000403000000020004" pitchFamily="50" charset="0"/>
              </a:rPr>
            </a:br>
            <a:br>
              <a:rPr lang="en-GB" sz="1200" dirty="0">
                <a:latin typeface="Helvetica Neue" panose="02000403000000020004" pitchFamily="50" charset="0"/>
              </a:rPr>
            </a:br>
            <a:endParaRPr lang="en-GB" sz="1200" dirty="0">
              <a:latin typeface="Helvetica Neue" panose="02000403000000020004" pitchFamily="50" charset="0"/>
            </a:endParaRPr>
          </a:p>
          <a:p>
            <a:pPr marL="0" indent="0">
              <a:buNone/>
            </a:pPr>
            <a:endParaRPr lang="en-GB" sz="1200" dirty="0">
              <a:latin typeface="Helvetica Neue" panose="02000403000000020004" pitchFamily="50" charset="0"/>
            </a:endParaRPr>
          </a:p>
          <a:p>
            <a:pPr marL="0" indent="0">
              <a:buNone/>
            </a:pPr>
            <a:endParaRPr lang="en-GB" sz="1200" dirty="0">
              <a:latin typeface="Helvetica Neue" panose="02000403000000020004" pitchFamily="50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1739D8-92A0-46A0-B070-AEB52A8D01CA}"/>
              </a:ext>
            </a:extLst>
          </p:cNvPr>
          <p:cNvSpPr/>
          <p:nvPr/>
        </p:nvSpPr>
        <p:spPr>
          <a:xfrm>
            <a:off x="3274495" y="5467596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[2]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666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5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D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9" name="Shape 101">
            <a:extLst>
              <a:ext uri="{FF2B5EF4-FFF2-40B4-BE49-F238E27FC236}">
                <a16:creationId xmlns:a16="http://schemas.microsoft.com/office/drawing/2014/main" id="{9C33650E-5769-4DBB-869D-481DB7725D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State Of The Art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40" name="Shape 102">
            <a:extLst>
              <a:ext uri="{FF2B5EF4-FFF2-40B4-BE49-F238E27FC236}">
                <a16:creationId xmlns:a16="http://schemas.microsoft.com/office/drawing/2014/main" id="{49B00449-CC44-4718-9490-14DE96B729FD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" name="Image 43">
            <a:extLst>
              <a:ext uri="{FF2B5EF4-FFF2-40B4-BE49-F238E27FC236}">
                <a16:creationId xmlns:a16="http://schemas.microsoft.com/office/drawing/2014/main" id="{7C28A044-B15D-4051-A2EF-71B53F63F6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931" y="3946759"/>
            <a:ext cx="2119301" cy="1629705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0557ABD8-58CB-487A-BCB1-2D456B20A47D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791" y="3935366"/>
            <a:ext cx="1693607" cy="1707116"/>
          </a:xfrm>
          <a:prstGeom prst="rect">
            <a:avLst/>
          </a:prstGeom>
        </p:spPr>
      </p:pic>
      <p:sp>
        <p:nvSpPr>
          <p:cNvPr id="53" name="Shape 114">
            <a:extLst>
              <a:ext uri="{FF2B5EF4-FFF2-40B4-BE49-F238E27FC236}">
                <a16:creationId xmlns:a16="http://schemas.microsoft.com/office/drawing/2014/main" id="{2829CB0E-4D39-4E23-87A1-397131731693}"/>
              </a:ext>
            </a:extLst>
          </p:cNvPr>
          <p:cNvSpPr txBox="1">
            <a:spLocks/>
          </p:cNvSpPr>
          <p:nvPr/>
        </p:nvSpPr>
        <p:spPr>
          <a:xfrm>
            <a:off x="971700" y="3285203"/>
            <a:ext cx="8348700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Pattern transmission using tactile feedback</a:t>
            </a:r>
            <a:b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</a:b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 </a:t>
            </a:r>
          </a:p>
        </p:txBody>
      </p:sp>
      <p:sp>
        <p:nvSpPr>
          <p:cNvPr id="54" name="Shape 114">
            <a:extLst>
              <a:ext uri="{FF2B5EF4-FFF2-40B4-BE49-F238E27FC236}">
                <a16:creationId xmlns:a16="http://schemas.microsoft.com/office/drawing/2014/main" id="{4E09408E-4A51-486C-B73B-E486A59F1124}"/>
              </a:ext>
            </a:extLst>
          </p:cNvPr>
          <p:cNvSpPr txBox="1">
            <a:spLocks/>
          </p:cNvSpPr>
          <p:nvPr/>
        </p:nvSpPr>
        <p:spPr>
          <a:xfrm>
            <a:off x="2593283" y="5642482"/>
            <a:ext cx="4347695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Various</a:t>
            </a:r>
            <a:r>
              <a:rPr lang="fr-CH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 </a:t>
            </a:r>
            <a:r>
              <a:rPr lang="fr-CH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kinds</a:t>
            </a:r>
            <a:r>
              <a:rPr lang="fr-CH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 of actuation</a:t>
            </a:r>
            <a:endParaRPr lang="en-GB" dirty="0">
              <a:solidFill>
                <a:schemeClr val="tx2">
                  <a:lumMod val="20000"/>
                  <a:lumOff val="80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56" name="Shape 114">
            <a:extLst>
              <a:ext uri="{FF2B5EF4-FFF2-40B4-BE49-F238E27FC236}">
                <a16:creationId xmlns:a16="http://schemas.microsoft.com/office/drawing/2014/main" id="{2AF607F5-9181-4CE7-B2EC-C7BDC7E120AC}"/>
              </a:ext>
            </a:extLst>
          </p:cNvPr>
          <p:cNvSpPr txBox="1">
            <a:spLocks/>
          </p:cNvSpPr>
          <p:nvPr/>
        </p:nvSpPr>
        <p:spPr>
          <a:xfrm>
            <a:off x="601447" y="1612034"/>
            <a:ext cx="5675568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Guidance in drone </a:t>
            </a:r>
            <a:r>
              <a:rPr lang="fr-CH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teleoperation</a:t>
            </a:r>
            <a:endParaRPr lang="fr-CH" dirty="0">
              <a:solidFill>
                <a:schemeClr val="tx2">
                  <a:lumMod val="20000"/>
                  <a:lumOff val="80000"/>
                </a:schemeClr>
              </a:solidFill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  <a:sym typeface="Wingdings" panose="05000000000000000000" pitchFamily="2" charset="2"/>
              </a:rPr>
              <a:t> </a:t>
            </a:r>
            <a:r>
              <a:rPr lang="fr-CH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  <a:sym typeface="Wingdings" panose="05000000000000000000" pitchFamily="2" charset="2"/>
              </a:rPr>
              <a:t>Flyjacket</a:t>
            </a:r>
            <a:endParaRPr lang="en-GB" dirty="0">
              <a:solidFill>
                <a:schemeClr val="tx2">
                  <a:lumMod val="20000"/>
                  <a:lumOff val="80000"/>
                </a:schemeClr>
              </a:solidFill>
              <a:latin typeface="Helvetica Neue" panose="020B0604020202020204" charset="0"/>
            </a:endParaRPr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F8AB6692-70F7-40E8-8990-DCA85E2073D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161" y="989819"/>
            <a:ext cx="1579005" cy="2466571"/>
          </a:xfrm>
          <a:prstGeom prst="rect">
            <a:avLst/>
          </a:prstGeom>
        </p:spPr>
      </p:pic>
      <p:sp>
        <p:nvSpPr>
          <p:cNvPr id="26" name="Shape 94">
            <a:extLst>
              <a:ext uri="{FF2B5EF4-FFF2-40B4-BE49-F238E27FC236}">
                <a16:creationId xmlns:a16="http://schemas.microsoft.com/office/drawing/2014/main" id="{A41087E5-9C77-4C33-9F86-7D61EA558883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0B27F95-CBB3-4208-A1FC-2349BA7E7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955" y="4037919"/>
            <a:ext cx="1947621" cy="1546049"/>
          </a:xfrm>
          <a:prstGeom prst="rect">
            <a:avLst/>
          </a:prstGeom>
        </p:spPr>
      </p:pic>
      <p:sp>
        <p:nvSpPr>
          <p:cNvPr id="27" name="Shape 114">
            <a:extLst>
              <a:ext uri="{FF2B5EF4-FFF2-40B4-BE49-F238E27FC236}">
                <a16:creationId xmlns:a16="http://schemas.microsoft.com/office/drawing/2014/main" id="{B79AC47C-6F64-40F6-AE46-0A92D1D9FD9B}"/>
              </a:ext>
            </a:extLst>
          </p:cNvPr>
          <p:cNvSpPr txBox="1">
            <a:spLocks/>
          </p:cNvSpPr>
          <p:nvPr/>
        </p:nvSpPr>
        <p:spPr>
          <a:xfrm>
            <a:off x="12117" y="6123137"/>
            <a:ext cx="9541081" cy="743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[3] </a:t>
            </a:r>
            <a:r>
              <a:rPr lang="en-GB" sz="1200" dirty="0" err="1">
                <a:latin typeface="Helvetica Neue" panose="02000403000000020004" pitchFamily="50" charset="0"/>
              </a:rPr>
              <a:t>Novich</a:t>
            </a:r>
            <a:r>
              <a:rPr lang="en-GB" sz="1200" dirty="0">
                <a:latin typeface="Helvetica Neue" panose="02000403000000020004" pitchFamily="50" charset="0"/>
              </a:rPr>
              <a:t> et al. (2015), Using space and time to encode vibrotactile information: </a:t>
            </a:r>
            <a:br>
              <a:rPr lang="en-GB" sz="1200" dirty="0">
                <a:latin typeface="Helvetica Neue" panose="02000403000000020004" pitchFamily="50" charset="0"/>
              </a:rPr>
            </a:br>
            <a:r>
              <a:rPr lang="en-GB" sz="1200" dirty="0">
                <a:latin typeface="Helvetica Neue" panose="02000403000000020004" pitchFamily="50" charset="0"/>
              </a:rPr>
              <a:t>toward an estimate of the skin’s achievable throughput</a:t>
            </a:r>
            <a:br>
              <a:rPr lang="en-GB" sz="1200" dirty="0">
                <a:latin typeface="Helvetica Neue" panose="02000403000000020004" pitchFamily="50" charset="0"/>
              </a:rPr>
            </a:br>
            <a:r>
              <a:rPr lang="en-GB" sz="1200" dirty="0">
                <a:latin typeface="Helvetica Neue" panose="02000403000000020004" pitchFamily="50" charset="0"/>
              </a:rPr>
              <a:t>[4] Tan et al. (2003), A Haptic Back Display for Attentional and Directional Cueing</a:t>
            </a:r>
            <a:br>
              <a:rPr lang="en-GB" sz="1200" dirty="0">
                <a:latin typeface="Helvetica Neue" panose="02000403000000020004" pitchFamily="50" charset="0"/>
              </a:rPr>
            </a:br>
            <a:endParaRPr lang="en-GB" sz="1200" dirty="0">
              <a:latin typeface="Helvetica Neue" panose="02000403000000020004" pitchFamily="50" charset="0"/>
            </a:endParaRPr>
          </a:p>
          <a:p>
            <a:pPr marL="0" indent="0">
              <a:buNone/>
            </a:pPr>
            <a:endParaRPr lang="en-GB" sz="1200" dirty="0">
              <a:latin typeface="Helvetica Neue" panose="02000403000000020004" pitchFamily="50" charset="0"/>
            </a:endParaRPr>
          </a:p>
          <a:p>
            <a:pPr marL="0" indent="0">
              <a:buNone/>
            </a:pPr>
            <a:endParaRPr lang="en-GB" sz="1200" dirty="0">
              <a:latin typeface="Helvetica Neue" panose="02000403000000020004" pitchFamily="50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7816AC0-93D3-4591-BDF9-B545A4D98884}"/>
              </a:ext>
            </a:extLst>
          </p:cNvPr>
          <p:cNvSpPr/>
          <p:nvPr/>
        </p:nvSpPr>
        <p:spPr>
          <a:xfrm>
            <a:off x="4943813" y="5415756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[3] 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6CBA8D-2BF0-48E8-A604-C58EA590CD8A}"/>
              </a:ext>
            </a:extLst>
          </p:cNvPr>
          <p:cNvSpPr/>
          <p:nvPr/>
        </p:nvSpPr>
        <p:spPr>
          <a:xfrm>
            <a:off x="7700785" y="5415755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[4]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42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6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A84F714F-9F3B-4627-B6EE-9C3E9C6E0D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Funnelling Illusion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E77A026D-DC5C-4333-95DD-D0C4F563A395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2DF943B6-D3CC-407B-8C72-0249414A02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90" y="1879233"/>
            <a:ext cx="6870409" cy="4433672"/>
          </a:xfrm>
          <a:prstGeom prst="rect">
            <a:avLst/>
          </a:prstGeom>
        </p:spPr>
      </p:pic>
      <p:sp>
        <p:nvSpPr>
          <p:cNvPr id="25" name="Shape 94">
            <a:extLst>
              <a:ext uri="{FF2B5EF4-FFF2-40B4-BE49-F238E27FC236}">
                <a16:creationId xmlns:a16="http://schemas.microsoft.com/office/drawing/2014/main" id="{66A22FEB-1702-4E2B-80D8-2B87FC66DDE9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6" name="Shape 114">
            <a:extLst>
              <a:ext uri="{FF2B5EF4-FFF2-40B4-BE49-F238E27FC236}">
                <a16:creationId xmlns:a16="http://schemas.microsoft.com/office/drawing/2014/main" id="{072DA370-68BA-4710-950E-59B90C555245}"/>
              </a:ext>
            </a:extLst>
          </p:cNvPr>
          <p:cNvSpPr txBox="1">
            <a:spLocks/>
          </p:cNvSpPr>
          <p:nvPr/>
        </p:nvSpPr>
        <p:spPr>
          <a:xfrm>
            <a:off x="1312780" y="1176836"/>
            <a:ext cx="6870409" cy="220140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F</a:t>
            </a:r>
            <a:r>
              <a:rPr lang="en-GB" dirty="0" err="1">
                <a:latin typeface="Helvetica Neue" panose="020B0604020202020204" charset="0"/>
              </a:rPr>
              <a:t>eeling</a:t>
            </a:r>
            <a:r>
              <a:rPr lang="en-GB" dirty="0">
                <a:latin typeface="Helvetica Neue" panose="020B0604020202020204" charset="0"/>
              </a:rPr>
              <a:t> of a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continuous</a:t>
            </a:r>
            <a:r>
              <a:rPr lang="en-GB" dirty="0">
                <a:latin typeface="Helvetica Neue" panose="020B0604020202020204" charset="0"/>
              </a:rPr>
              <a:t> displacement</a:t>
            </a:r>
          </a:p>
        </p:txBody>
      </p:sp>
      <p:sp>
        <p:nvSpPr>
          <p:cNvPr id="27" name="Shape 114">
            <a:extLst>
              <a:ext uri="{FF2B5EF4-FFF2-40B4-BE49-F238E27FC236}">
                <a16:creationId xmlns:a16="http://schemas.microsoft.com/office/drawing/2014/main" id="{4FF994A1-0D85-40DE-B537-29F6469608E1}"/>
              </a:ext>
            </a:extLst>
          </p:cNvPr>
          <p:cNvSpPr txBox="1">
            <a:spLocks/>
          </p:cNvSpPr>
          <p:nvPr/>
        </p:nvSpPr>
        <p:spPr>
          <a:xfrm>
            <a:off x="12117" y="6271895"/>
            <a:ext cx="9541081" cy="743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[5] Cha et al. (2008), A pilot study on simulating continuous sensation with two vibrating motors</a:t>
            </a:r>
            <a:br>
              <a:rPr lang="en-GB" sz="1200" dirty="0">
                <a:latin typeface="Helvetica Neue" panose="02000403000000020004" pitchFamily="50" charset="0"/>
              </a:rPr>
            </a:br>
            <a:r>
              <a:rPr lang="en-GB" sz="1200" dirty="0">
                <a:latin typeface="Helvetica Neue" panose="02000403000000020004" pitchFamily="50" charset="0"/>
              </a:rPr>
              <a:t>[6] </a:t>
            </a:r>
            <a:r>
              <a:rPr lang="en-GB" sz="1200" dirty="0" err="1">
                <a:latin typeface="Helvetica Neue" panose="02000403000000020004" pitchFamily="50" charset="0"/>
              </a:rPr>
              <a:t>Barghout</a:t>
            </a:r>
            <a:r>
              <a:rPr lang="en-GB" sz="1200" dirty="0">
                <a:latin typeface="Helvetica Neue" panose="02000403000000020004" pitchFamily="50" charset="0"/>
              </a:rPr>
              <a:t> et al. (2009), Spatial resolution of vibrotactile perception on the human forearm when exploiting </a:t>
            </a:r>
            <a:r>
              <a:rPr lang="en-GB" sz="1200" dirty="0" err="1">
                <a:latin typeface="Helvetica Neue" panose="02000403000000020004" pitchFamily="50" charset="0"/>
              </a:rPr>
              <a:t>funneling</a:t>
            </a:r>
            <a:r>
              <a:rPr lang="en-GB" sz="1200" dirty="0">
                <a:latin typeface="Helvetica Neue" panose="02000403000000020004" pitchFamily="50" charset="0"/>
              </a:rPr>
              <a:t> illusion</a:t>
            </a:r>
            <a:br>
              <a:rPr lang="en-GB" sz="1200" dirty="0">
                <a:latin typeface="Helvetica Neue" panose="02000403000000020004" pitchFamily="50" charset="0"/>
              </a:rPr>
            </a:br>
            <a:endParaRPr lang="en-GB" sz="1200" dirty="0">
              <a:latin typeface="Helvetica Neue" panose="02000403000000020004" pitchFamily="50" charset="0"/>
            </a:endParaRPr>
          </a:p>
          <a:p>
            <a:pPr marL="0" indent="0">
              <a:buNone/>
            </a:pPr>
            <a:endParaRPr lang="en-GB" sz="1200" dirty="0">
              <a:latin typeface="Helvetica Neue" panose="02000403000000020004" pitchFamily="50" charset="0"/>
            </a:endParaRPr>
          </a:p>
          <a:p>
            <a:pPr marL="0" indent="0">
              <a:buNone/>
            </a:pPr>
            <a:endParaRPr lang="en-GB" sz="1200" dirty="0">
              <a:latin typeface="Helvetica Neue" panose="02000403000000020004" pitchFamily="50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03F3670-CFF4-462A-B39E-5AC703C36B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34642" y="2874924"/>
            <a:ext cx="3905795" cy="201958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525AA1A-83A1-450A-A55D-EF358ACA5BC2}"/>
              </a:ext>
            </a:extLst>
          </p:cNvPr>
          <p:cNvSpPr/>
          <p:nvPr/>
        </p:nvSpPr>
        <p:spPr>
          <a:xfrm>
            <a:off x="6307980" y="5946679"/>
            <a:ext cx="38664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[5] 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1A2D740-33D1-4EE7-9ECD-DF4D1CAA1FA7}"/>
              </a:ext>
            </a:extLst>
          </p:cNvPr>
          <p:cNvSpPr/>
          <p:nvPr/>
        </p:nvSpPr>
        <p:spPr>
          <a:xfrm>
            <a:off x="8417278" y="5946678"/>
            <a:ext cx="386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prstClr val="black"/>
                </a:solidFill>
                <a:latin typeface="Helvetica Neue" panose="02000403000000020004" pitchFamily="50" charset="0"/>
              </a:rPr>
              <a:t>[6]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574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84EE24-7CD8-42AB-8391-9C3CAEC5D36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38" y="3906988"/>
            <a:ext cx="2780791" cy="2674131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7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13B5D3E-4D94-479D-8122-7217008AF9E9}"/>
              </a:ext>
            </a:extLst>
          </p:cNvPr>
          <p:cNvGrpSpPr/>
          <p:nvPr/>
        </p:nvGrpSpPr>
        <p:grpSpPr>
          <a:xfrm>
            <a:off x="2409731" y="1962491"/>
            <a:ext cx="831575" cy="844959"/>
            <a:chOff x="2409731" y="1962491"/>
            <a:chExt cx="831575" cy="844959"/>
          </a:xfrm>
        </p:grpSpPr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FEEB8B62-8B1E-4E9B-A695-710CE21016B8}"/>
                </a:ext>
              </a:extLst>
            </p:cNvPr>
            <p:cNvSpPr/>
            <p:nvPr/>
          </p:nvSpPr>
          <p:spPr>
            <a:xfrm rot="178225">
              <a:off x="2522008" y="2086667"/>
              <a:ext cx="599913" cy="59991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6E16763B-7852-4B4B-A060-8803AE6AB90B}"/>
                </a:ext>
              </a:extLst>
            </p:cNvPr>
            <p:cNvSpPr/>
            <p:nvPr/>
          </p:nvSpPr>
          <p:spPr>
            <a:xfrm rot="178225">
              <a:off x="2409731" y="1962491"/>
              <a:ext cx="829959" cy="829959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8B49B7E1-B29B-4276-827B-D186086BC374}"/>
                </a:ext>
              </a:extLst>
            </p:cNvPr>
            <p:cNvGrpSpPr/>
            <p:nvPr/>
          </p:nvGrpSpPr>
          <p:grpSpPr>
            <a:xfrm rot="10800000">
              <a:off x="2411347" y="1977491"/>
              <a:ext cx="829959" cy="829959"/>
              <a:chOff x="2642368" y="3544138"/>
              <a:chExt cx="834268" cy="834268"/>
            </a:xfrm>
          </p:grpSpPr>
          <p:sp>
            <p:nvSpPr>
              <p:cNvPr id="81" name="Arc 80">
                <a:extLst>
                  <a:ext uri="{FF2B5EF4-FFF2-40B4-BE49-F238E27FC236}">
                    <a16:creationId xmlns:a16="http://schemas.microsoft.com/office/drawing/2014/main" id="{F2E40FB5-2609-479D-AF8F-325CEC046214}"/>
                  </a:ext>
                </a:extLst>
              </p:cNvPr>
              <p:cNvSpPr/>
              <p:nvPr/>
            </p:nvSpPr>
            <p:spPr>
              <a:xfrm>
                <a:off x="2755708" y="3669089"/>
                <a:ext cx="603028" cy="60302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E31CC362-4E62-40B7-AF2A-7EFE0C97B269}"/>
                  </a:ext>
                </a:extLst>
              </p:cNvPr>
              <p:cNvSpPr/>
              <p:nvPr/>
            </p:nvSpPr>
            <p:spPr>
              <a:xfrm>
                <a:off x="2642368" y="3544138"/>
                <a:ext cx="834268" cy="83426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448BBE2D-7201-4EF4-9230-EF7548BB5BF3}"/>
              </a:ext>
            </a:extLst>
          </p:cNvPr>
          <p:cNvGrpSpPr/>
          <p:nvPr/>
        </p:nvGrpSpPr>
        <p:grpSpPr>
          <a:xfrm>
            <a:off x="1949301" y="1551776"/>
            <a:ext cx="1721103" cy="1698090"/>
            <a:chOff x="7081762" y="2400300"/>
            <a:chExt cx="1730040" cy="1706906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A75C980-186C-4807-8B33-AFBBA1FB7239}"/>
                </a:ext>
              </a:extLst>
            </p:cNvPr>
            <p:cNvSpPr/>
            <p:nvPr/>
          </p:nvSpPr>
          <p:spPr>
            <a:xfrm>
              <a:off x="7086600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F05DB65-0091-4FE6-8E91-5FC2DD7D0393}"/>
                </a:ext>
              </a:extLst>
            </p:cNvPr>
            <p:cNvSpPr/>
            <p:nvPr/>
          </p:nvSpPr>
          <p:spPr>
            <a:xfrm>
              <a:off x="7747271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C8DB0F12-74E2-4A82-87ED-95E93406EAB0}"/>
                </a:ext>
              </a:extLst>
            </p:cNvPr>
            <p:cNvSpPr/>
            <p:nvPr/>
          </p:nvSpPr>
          <p:spPr>
            <a:xfrm>
              <a:off x="8407942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9C1D68D-B542-48A0-B602-817BF7A482F5}"/>
                </a:ext>
              </a:extLst>
            </p:cNvPr>
            <p:cNvSpPr/>
            <p:nvPr/>
          </p:nvSpPr>
          <p:spPr>
            <a:xfrm>
              <a:off x="7081762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6EC24D11-6730-4A94-A157-CC20D8CC19B8}"/>
                </a:ext>
              </a:extLst>
            </p:cNvPr>
            <p:cNvSpPr/>
            <p:nvPr/>
          </p:nvSpPr>
          <p:spPr>
            <a:xfrm>
              <a:off x="7742433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C9638CB4-47A6-4CC6-A656-23221EDD859B}"/>
                </a:ext>
              </a:extLst>
            </p:cNvPr>
            <p:cNvSpPr/>
            <p:nvPr/>
          </p:nvSpPr>
          <p:spPr>
            <a:xfrm>
              <a:off x="8403104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49F44961-BA1D-4CEF-AAE0-9DCC576D6E4C}"/>
                </a:ext>
              </a:extLst>
            </p:cNvPr>
            <p:cNvSpPr/>
            <p:nvPr/>
          </p:nvSpPr>
          <p:spPr>
            <a:xfrm>
              <a:off x="7082275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04D9259-28C0-4862-A887-44E23EBA2E96}"/>
                </a:ext>
              </a:extLst>
            </p:cNvPr>
            <p:cNvSpPr/>
            <p:nvPr/>
          </p:nvSpPr>
          <p:spPr>
            <a:xfrm>
              <a:off x="7742946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35880B7-7AB6-46EA-818B-05ADB5B98062}"/>
                </a:ext>
              </a:extLst>
            </p:cNvPr>
            <p:cNvSpPr/>
            <p:nvPr/>
          </p:nvSpPr>
          <p:spPr>
            <a:xfrm>
              <a:off x="8403617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D79F135-3B42-4E4D-BECD-C5893927B50C}"/>
              </a:ext>
            </a:extLst>
          </p:cNvPr>
          <p:cNvGrpSpPr/>
          <p:nvPr/>
        </p:nvGrpSpPr>
        <p:grpSpPr>
          <a:xfrm>
            <a:off x="1695563" y="2618978"/>
            <a:ext cx="854199" cy="881477"/>
            <a:chOff x="1695563" y="2618978"/>
            <a:chExt cx="854199" cy="881477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1978D174-2FD4-4983-85D3-2637C1B6B426}"/>
                </a:ext>
              </a:extLst>
            </p:cNvPr>
            <p:cNvGrpSpPr/>
            <p:nvPr/>
          </p:nvGrpSpPr>
          <p:grpSpPr>
            <a:xfrm rot="178225">
              <a:off x="1719803" y="2618978"/>
              <a:ext cx="829959" cy="829959"/>
              <a:chOff x="2642368" y="3544138"/>
              <a:chExt cx="834268" cy="834268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A40929B0-6103-43D1-96AE-4F6BA2873F42}"/>
                  </a:ext>
                </a:extLst>
              </p:cNvPr>
              <p:cNvSpPr/>
              <p:nvPr/>
            </p:nvSpPr>
            <p:spPr>
              <a:xfrm>
                <a:off x="2755708" y="3669089"/>
                <a:ext cx="603028" cy="60302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542A3F67-C6D5-4345-8C5A-916298173B2B}"/>
                  </a:ext>
                </a:extLst>
              </p:cNvPr>
              <p:cNvSpPr/>
              <p:nvPr/>
            </p:nvSpPr>
            <p:spPr>
              <a:xfrm>
                <a:off x="2642368" y="3544138"/>
                <a:ext cx="834268" cy="83426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C0F34540-B98A-48F1-8A44-8D91638AC9B2}"/>
                </a:ext>
              </a:extLst>
            </p:cNvPr>
            <p:cNvGrpSpPr/>
            <p:nvPr/>
          </p:nvGrpSpPr>
          <p:grpSpPr>
            <a:xfrm rot="10800000">
              <a:off x="1695563" y="2670496"/>
              <a:ext cx="829959" cy="829959"/>
              <a:chOff x="2642368" y="3544138"/>
              <a:chExt cx="834268" cy="834268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4371A2F-36EC-4565-917E-3016B5AA7BDC}"/>
                  </a:ext>
                </a:extLst>
              </p:cNvPr>
              <p:cNvSpPr/>
              <p:nvPr/>
            </p:nvSpPr>
            <p:spPr>
              <a:xfrm>
                <a:off x="2755708" y="3669089"/>
                <a:ext cx="603028" cy="60302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EC422908-3C6A-4287-B08E-9EEC5A5ED92B}"/>
                  </a:ext>
                </a:extLst>
              </p:cNvPr>
              <p:cNvSpPr/>
              <p:nvPr/>
            </p:nvSpPr>
            <p:spPr>
              <a:xfrm>
                <a:off x="2642368" y="3544138"/>
                <a:ext cx="834268" cy="83426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3" name="Shape 114">
            <a:extLst>
              <a:ext uri="{FF2B5EF4-FFF2-40B4-BE49-F238E27FC236}">
                <a16:creationId xmlns:a16="http://schemas.microsoft.com/office/drawing/2014/main" id="{11553878-5F9C-4D80-AF15-0736843CA982}"/>
              </a:ext>
            </a:extLst>
          </p:cNvPr>
          <p:cNvSpPr txBox="1">
            <a:spLocks/>
          </p:cNvSpPr>
          <p:nvPr/>
        </p:nvSpPr>
        <p:spPr>
          <a:xfrm>
            <a:off x="2203269" y="3097399"/>
            <a:ext cx="419682" cy="5910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200" dirty="0">
                <a:latin typeface="Helvetica Neue" panose="02000403000000020004" pitchFamily="50" charset="0"/>
              </a:rPr>
              <a:t>1</a:t>
            </a:r>
            <a:endParaRPr lang="en-GB" sz="1200" dirty="0">
              <a:latin typeface="Helvetica Neue" panose="02000403000000020004" pitchFamily="50" charset="0"/>
            </a:endParaRPr>
          </a:p>
        </p:txBody>
      </p:sp>
      <p:sp>
        <p:nvSpPr>
          <p:cNvPr id="54" name="Shape 114">
            <a:extLst>
              <a:ext uri="{FF2B5EF4-FFF2-40B4-BE49-F238E27FC236}">
                <a16:creationId xmlns:a16="http://schemas.microsoft.com/office/drawing/2014/main" id="{D9C5CE38-107C-4C51-A107-49167ABE224B}"/>
              </a:ext>
            </a:extLst>
          </p:cNvPr>
          <p:cNvSpPr txBox="1">
            <a:spLocks/>
          </p:cNvSpPr>
          <p:nvPr/>
        </p:nvSpPr>
        <p:spPr>
          <a:xfrm>
            <a:off x="2928140" y="2356143"/>
            <a:ext cx="419682" cy="5910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200" dirty="0">
                <a:latin typeface="Helvetica Neue" panose="02000403000000020004" pitchFamily="50" charset="0"/>
              </a:rPr>
              <a:t>2</a:t>
            </a:r>
            <a:endParaRPr lang="en-GB" sz="1200" dirty="0">
              <a:latin typeface="Helvetica Neue" panose="02000403000000020004" pitchFamily="50" charset="0"/>
            </a:endParaRPr>
          </a:p>
        </p:txBody>
      </p:sp>
      <p:sp>
        <p:nvSpPr>
          <p:cNvPr id="55" name="Shape 114">
            <a:extLst>
              <a:ext uri="{FF2B5EF4-FFF2-40B4-BE49-F238E27FC236}">
                <a16:creationId xmlns:a16="http://schemas.microsoft.com/office/drawing/2014/main" id="{DFD6DA68-D433-4228-80FA-D6C00E9B1461}"/>
              </a:ext>
            </a:extLst>
          </p:cNvPr>
          <p:cNvSpPr txBox="1">
            <a:spLocks/>
          </p:cNvSpPr>
          <p:nvPr/>
        </p:nvSpPr>
        <p:spPr>
          <a:xfrm>
            <a:off x="3596521" y="1815146"/>
            <a:ext cx="419682" cy="5910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200" dirty="0">
                <a:latin typeface="Helvetica Neue" panose="02000403000000020004" pitchFamily="50" charset="0"/>
              </a:rPr>
              <a:t>3</a:t>
            </a:r>
            <a:endParaRPr lang="en-GB" sz="1200" dirty="0">
              <a:latin typeface="Helvetica Neue" panose="02000403000000020004" pitchFamily="50" charset="0"/>
            </a:endParaRPr>
          </a:p>
        </p:txBody>
      </p:sp>
      <p:sp>
        <p:nvSpPr>
          <p:cNvPr id="87" name="Shape 101">
            <a:extLst>
              <a:ext uri="{FF2B5EF4-FFF2-40B4-BE49-F238E27FC236}">
                <a16:creationId xmlns:a16="http://schemas.microsoft.com/office/drawing/2014/main" id="{4043366C-9B65-4957-987A-BD268B859F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Approach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88" name="Shape 102">
            <a:extLst>
              <a:ext uri="{FF2B5EF4-FFF2-40B4-BE49-F238E27FC236}">
                <a16:creationId xmlns:a16="http://schemas.microsoft.com/office/drawing/2014/main" id="{86B05A1C-FB66-4557-AAE5-642C8987C361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94">
            <a:extLst>
              <a:ext uri="{FF2B5EF4-FFF2-40B4-BE49-F238E27FC236}">
                <a16:creationId xmlns:a16="http://schemas.microsoft.com/office/drawing/2014/main" id="{7913C84E-2E58-4472-8E13-7734671B0C77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14">
            <a:extLst>
              <a:ext uri="{FF2B5EF4-FFF2-40B4-BE49-F238E27FC236}">
                <a16:creationId xmlns:a16="http://schemas.microsoft.com/office/drawing/2014/main" id="{159E5918-EDA3-4385-BC9C-C85A4F849EA0}"/>
              </a:ext>
            </a:extLst>
          </p:cNvPr>
          <p:cNvSpPr txBox="1">
            <a:spLocks/>
          </p:cNvSpPr>
          <p:nvPr/>
        </p:nvSpPr>
        <p:spPr>
          <a:xfrm>
            <a:off x="4662705" y="4018946"/>
            <a:ext cx="3890508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8 different directions expressed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solidFill>
                <a:schemeClr val="tx2">
                  <a:lumMod val="20000"/>
                  <a:lumOff val="80000"/>
                </a:schemeClr>
              </a:solidFill>
              <a:latin typeface="Helvetica Neue" panose="020B0604020202020204" charset="0"/>
            </a:endParaRPr>
          </a:p>
          <a:p>
            <a:pPr marL="0" indent="0">
              <a:buNone/>
            </a:pPr>
            <a:r>
              <a:rPr lang="fr-CH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A</a:t>
            </a:r>
            <a:r>
              <a:rPr lang="en-GB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pplied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  <a:latin typeface="Helvetica Neue" panose="020B0604020202020204" charset="0"/>
              </a:rPr>
              <a:t> on the back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solidFill>
                <a:schemeClr val="tx2">
                  <a:lumMod val="20000"/>
                  <a:lumOff val="80000"/>
                </a:schemeClr>
              </a:solidFill>
              <a:latin typeface="Helvetica Neue" panose="020B0604020202020204" charset="0"/>
            </a:endParaRPr>
          </a:p>
        </p:txBody>
      </p:sp>
      <p:sp>
        <p:nvSpPr>
          <p:cNvPr id="92" name="Shape 114">
            <a:extLst>
              <a:ext uri="{FF2B5EF4-FFF2-40B4-BE49-F238E27FC236}">
                <a16:creationId xmlns:a16="http://schemas.microsoft.com/office/drawing/2014/main" id="{26F36365-708E-4316-90A8-6F072BAE9966}"/>
              </a:ext>
            </a:extLst>
          </p:cNvPr>
          <p:cNvSpPr txBox="1">
            <a:spLocks/>
          </p:cNvSpPr>
          <p:nvPr/>
        </p:nvSpPr>
        <p:spPr>
          <a:xfrm>
            <a:off x="4709315" y="1790450"/>
            <a:ext cx="3890508" cy="12963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Array of 3x3 vibrating motors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805F7F4-6A21-4E22-86E5-D34BE6260B59}"/>
              </a:ext>
            </a:extLst>
          </p:cNvPr>
          <p:cNvGrpSpPr/>
          <p:nvPr/>
        </p:nvGrpSpPr>
        <p:grpSpPr>
          <a:xfrm>
            <a:off x="3052300" y="1321700"/>
            <a:ext cx="860439" cy="837579"/>
            <a:chOff x="3052300" y="1321700"/>
            <a:chExt cx="860439" cy="837579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C165794A-4423-4C5B-8234-F7667A7CC786}"/>
                </a:ext>
              </a:extLst>
            </p:cNvPr>
            <p:cNvSpPr/>
            <p:nvPr/>
          </p:nvSpPr>
          <p:spPr>
            <a:xfrm>
              <a:off x="3200071" y="1427440"/>
              <a:ext cx="599913" cy="59991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0AA5207C-37EA-42E3-9D24-8F6CDAABB2C4}"/>
                </a:ext>
              </a:extLst>
            </p:cNvPr>
            <p:cNvSpPr/>
            <p:nvPr/>
          </p:nvSpPr>
          <p:spPr>
            <a:xfrm>
              <a:off x="3082780" y="1321700"/>
              <a:ext cx="829959" cy="829959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7FC504C2-0FD9-4F63-821F-8BA8C08EBA29}"/>
                </a:ext>
              </a:extLst>
            </p:cNvPr>
            <p:cNvSpPr/>
            <p:nvPr/>
          </p:nvSpPr>
          <p:spPr>
            <a:xfrm rot="10800000">
              <a:off x="3169591" y="1435060"/>
              <a:ext cx="599913" cy="59991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8149B8C5-D64A-4145-943B-60E497040D2E}"/>
                </a:ext>
              </a:extLst>
            </p:cNvPr>
            <p:cNvSpPr/>
            <p:nvPr/>
          </p:nvSpPr>
          <p:spPr>
            <a:xfrm rot="10800000">
              <a:off x="3052300" y="1329320"/>
              <a:ext cx="829959" cy="829959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2D9F8433-C80F-480B-AE48-440A393A9FE4}"/>
              </a:ext>
            </a:extLst>
          </p:cNvPr>
          <p:cNvCxnSpPr>
            <a:cxnSpLocks/>
          </p:cNvCxnSpPr>
          <p:nvPr/>
        </p:nvCxnSpPr>
        <p:spPr>
          <a:xfrm flipV="1">
            <a:off x="2141220" y="1699260"/>
            <a:ext cx="1382049" cy="138750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126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2" presetClass="exit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F84EE24-7CD8-42AB-8391-9C3CAEC5D3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38" y="3906988"/>
            <a:ext cx="2780791" cy="2674131"/>
          </a:xfrm>
          <a:prstGeom prst="rect">
            <a:avLst/>
          </a:prstGeom>
        </p:spPr>
      </p:pic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6ECDDB14-D69B-4300-8C93-A8D383C55191}"/>
              </a:ext>
            </a:extLst>
          </p:cNvPr>
          <p:cNvGrpSpPr/>
          <p:nvPr/>
        </p:nvGrpSpPr>
        <p:grpSpPr>
          <a:xfrm>
            <a:off x="2240706" y="4639030"/>
            <a:ext cx="1133479" cy="1118323"/>
            <a:chOff x="7081762" y="2400300"/>
            <a:chExt cx="1730040" cy="1706906"/>
          </a:xfrm>
        </p:grpSpPr>
        <p:sp>
          <p:nvSpPr>
            <p:cNvPr id="105" name="Ellipse 104">
              <a:extLst>
                <a:ext uri="{FF2B5EF4-FFF2-40B4-BE49-F238E27FC236}">
                  <a16:creationId xmlns:a16="http://schemas.microsoft.com/office/drawing/2014/main" id="{ABEA8744-E4F6-4488-8A32-A28D6C0CA759}"/>
                </a:ext>
              </a:extLst>
            </p:cNvPr>
            <p:cNvSpPr/>
            <p:nvPr/>
          </p:nvSpPr>
          <p:spPr>
            <a:xfrm>
              <a:off x="7086600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ADEC0EDF-6C29-435E-84F1-C675D5866311}"/>
                </a:ext>
              </a:extLst>
            </p:cNvPr>
            <p:cNvSpPr/>
            <p:nvPr/>
          </p:nvSpPr>
          <p:spPr>
            <a:xfrm>
              <a:off x="7747271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Ellipse 106">
              <a:extLst>
                <a:ext uri="{FF2B5EF4-FFF2-40B4-BE49-F238E27FC236}">
                  <a16:creationId xmlns:a16="http://schemas.microsoft.com/office/drawing/2014/main" id="{100E8611-9EAA-466B-A774-C5FA8727B6DC}"/>
                </a:ext>
              </a:extLst>
            </p:cNvPr>
            <p:cNvSpPr/>
            <p:nvPr/>
          </p:nvSpPr>
          <p:spPr>
            <a:xfrm>
              <a:off x="8407942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6B04C5C2-AA2D-4DDF-82EC-8257B874A157}"/>
                </a:ext>
              </a:extLst>
            </p:cNvPr>
            <p:cNvSpPr/>
            <p:nvPr/>
          </p:nvSpPr>
          <p:spPr>
            <a:xfrm>
              <a:off x="7081762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9" name="Ellipse 108">
              <a:extLst>
                <a:ext uri="{FF2B5EF4-FFF2-40B4-BE49-F238E27FC236}">
                  <a16:creationId xmlns:a16="http://schemas.microsoft.com/office/drawing/2014/main" id="{ADEC07EE-A20B-4EAD-BF57-0C64C3A49FC6}"/>
                </a:ext>
              </a:extLst>
            </p:cNvPr>
            <p:cNvSpPr/>
            <p:nvPr/>
          </p:nvSpPr>
          <p:spPr>
            <a:xfrm>
              <a:off x="7742433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D16A21B8-6234-4950-A9C8-8D749186F9E8}"/>
                </a:ext>
              </a:extLst>
            </p:cNvPr>
            <p:cNvSpPr/>
            <p:nvPr/>
          </p:nvSpPr>
          <p:spPr>
            <a:xfrm>
              <a:off x="8403104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1" name="Ellipse 110">
              <a:extLst>
                <a:ext uri="{FF2B5EF4-FFF2-40B4-BE49-F238E27FC236}">
                  <a16:creationId xmlns:a16="http://schemas.microsoft.com/office/drawing/2014/main" id="{8E66F6E9-6849-4783-AFFA-BA5E9DF9B87B}"/>
                </a:ext>
              </a:extLst>
            </p:cNvPr>
            <p:cNvSpPr/>
            <p:nvPr/>
          </p:nvSpPr>
          <p:spPr>
            <a:xfrm>
              <a:off x="7082275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E5F57FD7-B68F-49F0-9E78-687902FF9EB7}"/>
                </a:ext>
              </a:extLst>
            </p:cNvPr>
            <p:cNvSpPr/>
            <p:nvPr/>
          </p:nvSpPr>
          <p:spPr>
            <a:xfrm>
              <a:off x="7742946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Ellipse 112">
              <a:extLst>
                <a:ext uri="{FF2B5EF4-FFF2-40B4-BE49-F238E27FC236}">
                  <a16:creationId xmlns:a16="http://schemas.microsoft.com/office/drawing/2014/main" id="{7F41B09E-A120-4CDA-AABF-201297E86F9D}"/>
                </a:ext>
              </a:extLst>
            </p:cNvPr>
            <p:cNvSpPr/>
            <p:nvPr/>
          </p:nvSpPr>
          <p:spPr>
            <a:xfrm>
              <a:off x="8403617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8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F13B5D3E-4D94-479D-8122-7217008AF9E9}"/>
              </a:ext>
            </a:extLst>
          </p:cNvPr>
          <p:cNvGrpSpPr/>
          <p:nvPr/>
        </p:nvGrpSpPr>
        <p:grpSpPr>
          <a:xfrm>
            <a:off x="2409731" y="1962491"/>
            <a:ext cx="831575" cy="844959"/>
            <a:chOff x="2409731" y="1962491"/>
            <a:chExt cx="831575" cy="844959"/>
          </a:xfrm>
        </p:grpSpPr>
        <p:sp>
          <p:nvSpPr>
            <p:cNvPr id="83" name="Arc 82">
              <a:extLst>
                <a:ext uri="{FF2B5EF4-FFF2-40B4-BE49-F238E27FC236}">
                  <a16:creationId xmlns:a16="http://schemas.microsoft.com/office/drawing/2014/main" id="{FEEB8B62-8B1E-4E9B-A695-710CE21016B8}"/>
                </a:ext>
              </a:extLst>
            </p:cNvPr>
            <p:cNvSpPr/>
            <p:nvPr/>
          </p:nvSpPr>
          <p:spPr>
            <a:xfrm rot="178225">
              <a:off x="2522008" y="2086667"/>
              <a:ext cx="599913" cy="59991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4" name="Arc 83">
              <a:extLst>
                <a:ext uri="{FF2B5EF4-FFF2-40B4-BE49-F238E27FC236}">
                  <a16:creationId xmlns:a16="http://schemas.microsoft.com/office/drawing/2014/main" id="{6E16763B-7852-4B4B-A060-8803AE6AB90B}"/>
                </a:ext>
              </a:extLst>
            </p:cNvPr>
            <p:cNvSpPr/>
            <p:nvPr/>
          </p:nvSpPr>
          <p:spPr>
            <a:xfrm rot="178225">
              <a:off x="2409731" y="1962491"/>
              <a:ext cx="829959" cy="829959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9" name="Groupe 58">
              <a:extLst>
                <a:ext uri="{FF2B5EF4-FFF2-40B4-BE49-F238E27FC236}">
                  <a16:creationId xmlns:a16="http://schemas.microsoft.com/office/drawing/2014/main" id="{8B49B7E1-B29B-4276-827B-D186086BC374}"/>
                </a:ext>
              </a:extLst>
            </p:cNvPr>
            <p:cNvGrpSpPr/>
            <p:nvPr/>
          </p:nvGrpSpPr>
          <p:grpSpPr>
            <a:xfrm rot="10800000">
              <a:off x="2411347" y="1977491"/>
              <a:ext cx="829959" cy="829959"/>
              <a:chOff x="2642368" y="3544138"/>
              <a:chExt cx="834268" cy="834268"/>
            </a:xfrm>
          </p:grpSpPr>
          <p:sp>
            <p:nvSpPr>
              <p:cNvPr id="81" name="Arc 80">
                <a:extLst>
                  <a:ext uri="{FF2B5EF4-FFF2-40B4-BE49-F238E27FC236}">
                    <a16:creationId xmlns:a16="http://schemas.microsoft.com/office/drawing/2014/main" id="{F2E40FB5-2609-479D-AF8F-325CEC046214}"/>
                  </a:ext>
                </a:extLst>
              </p:cNvPr>
              <p:cNvSpPr/>
              <p:nvPr/>
            </p:nvSpPr>
            <p:spPr>
              <a:xfrm>
                <a:off x="2755708" y="3669089"/>
                <a:ext cx="603028" cy="60302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Arc 81">
                <a:extLst>
                  <a:ext uri="{FF2B5EF4-FFF2-40B4-BE49-F238E27FC236}">
                    <a16:creationId xmlns:a16="http://schemas.microsoft.com/office/drawing/2014/main" id="{E31CC362-4E62-40B7-AF2A-7EFE0C97B269}"/>
                  </a:ext>
                </a:extLst>
              </p:cNvPr>
              <p:cNvSpPr/>
              <p:nvPr/>
            </p:nvSpPr>
            <p:spPr>
              <a:xfrm>
                <a:off x="2642368" y="3544138"/>
                <a:ext cx="834268" cy="83426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448BBE2D-7201-4EF4-9230-EF7548BB5BF3}"/>
              </a:ext>
            </a:extLst>
          </p:cNvPr>
          <p:cNvGrpSpPr/>
          <p:nvPr/>
        </p:nvGrpSpPr>
        <p:grpSpPr>
          <a:xfrm>
            <a:off x="1949301" y="1551776"/>
            <a:ext cx="1721103" cy="1698090"/>
            <a:chOff x="7081762" y="2400300"/>
            <a:chExt cx="1730040" cy="1706906"/>
          </a:xfrm>
        </p:grpSpPr>
        <p:sp>
          <p:nvSpPr>
            <p:cNvPr id="68" name="Ellipse 67">
              <a:extLst>
                <a:ext uri="{FF2B5EF4-FFF2-40B4-BE49-F238E27FC236}">
                  <a16:creationId xmlns:a16="http://schemas.microsoft.com/office/drawing/2014/main" id="{EA75C980-186C-4807-8B33-AFBBA1FB7239}"/>
                </a:ext>
              </a:extLst>
            </p:cNvPr>
            <p:cNvSpPr/>
            <p:nvPr/>
          </p:nvSpPr>
          <p:spPr>
            <a:xfrm>
              <a:off x="7086600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EF05DB65-0091-4FE6-8E91-5FC2DD7D0393}"/>
                </a:ext>
              </a:extLst>
            </p:cNvPr>
            <p:cNvSpPr/>
            <p:nvPr/>
          </p:nvSpPr>
          <p:spPr>
            <a:xfrm>
              <a:off x="7747271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>
              <a:extLst>
                <a:ext uri="{FF2B5EF4-FFF2-40B4-BE49-F238E27FC236}">
                  <a16:creationId xmlns:a16="http://schemas.microsoft.com/office/drawing/2014/main" id="{C8DB0F12-74E2-4A82-87ED-95E93406EAB0}"/>
                </a:ext>
              </a:extLst>
            </p:cNvPr>
            <p:cNvSpPr/>
            <p:nvPr/>
          </p:nvSpPr>
          <p:spPr>
            <a:xfrm>
              <a:off x="8407942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59C1D68D-B542-48A0-B602-817BF7A482F5}"/>
                </a:ext>
              </a:extLst>
            </p:cNvPr>
            <p:cNvSpPr/>
            <p:nvPr/>
          </p:nvSpPr>
          <p:spPr>
            <a:xfrm>
              <a:off x="7081762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6EC24D11-6730-4A94-A157-CC20D8CC19B8}"/>
                </a:ext>
              </a:extLst>
            </p:cNvPr>
            <p:cNvSpPr/>
            <p:nvPr/>
          </p:nvSpPr>
          <p:spPr>
            <a:xfrm>
              <a:off x="7742433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>
              <a:extLst>
                <a:ext uri="{FF2B5EF4-FFF2-40B4-BE49-F238E27FC236}">
                  <a16:creationId xmlns:a16="http://schemas.microsoft.com/office/drawing/2014/main" id="{C9638CB4-47A6-4CC6-A656-23221EDD859B}"/>
                </a:ext>
              </a:extLst>
            </p:cNvPr>
            <p:cNvSpPr/>
            <p:nvPr/>
          </p:nvSpPr>
          <p:spPr>
            <a:xfrm>
              <a:off x="8403104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>
              <a:extLst>
                <a:ext uri="{FF2B5EF4-FFF2-40B4-BE49-F238E27FC236}">
                  <a16:creationId xmlns:a16="http://schemas.microsoft.com/office/drawing/2014/main" id="{49F44961-BA1D-4CEF-AAE0-9DCC576D6E4C}"/>
                </a:ext>
              </a:extLst>
            </p:cNvPr>
            <p:cNvSpPr/>
            <p:nvPr/>
          </p:nvSpPr>
          <p:spPr>
            <a:xfrm>
              <a:off x="7082275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>
              <a:extLst>
                <a:ext uri="{FF2B5EF4-FFF2-40B4-BE49-F238E27FC236}">
                  <a16:creationId xmlns:a16="http://schemas.microsoft.com/office/drawing/2014/main" id="{304D9259-28C0-4862-A887-44E23EBA2E96}"/>
                </a:ext>
              </a:extLst>
            </p:cNvPr>
            <p:cNvSpPr/>
            <p:nvPr/>
          </p:nvSpPr>
          <p:spPr>
            <a:xfrm>
              <a:off x="7742946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Ellipse 75">
              <a:extLst>
                <a:ext uri="{FF2B5EF4-FFF2-40B4-BE49-F238E27FC236}">
                  <a16:creationId xmlns:a16="http://schemas.microsoft.com/office/drawing/2014/main" id="{F35880B7-7AB6-46EA-818B-05ADB5B98062}"/>
                </a:ext>
              </a:extLst>
            </p:cNvPr>
            <p:cNvSpPr/>
            <p:nvPr/>
          </p:nvSpPr>
          <p:spPr>
            <a:xfrm>
              <a:off x="8403617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D79F135-3B42-4E4D-BECD-C5893927B50C}"/>
              </a:ext>
            </a:extLst>
          </p:cNvPr>
          <p:cNvGrpSpPr/>
          <p:nvPr/>
        </p:nvGrpSpPr>
        <p:grpSpPr>
          <a:xfrm>
            <a:off x="1695563" y="2618978"/>
            <a:ext cx="854199" cy="881477"/>
            <a:chOff x="1695563" y="2618978"/>
            <a:chExt cx="854199" cy="881477"/>
          </a:xfrm>
        </p:grpSpPr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1978D174-2FD4-4983-85D3-2637C1B6B426}"/>
                </a:ext>
              </a:extLst>
            </p:cNvPr>
            <p:cNvGrpSpPr/>
            <p:nvPr/>
          </p:nvGrpSpPr>
          <p:grpSpPr>
            <a:xfrm rot="178225">
              <a:off x="1719803" y="2618978"/>
              <a:ext cx="829959" cy="829959"/>
              <a:chOff x="2642368" y="3544138"/>
              <a:chExt cx="834268" cy="834268"/>
            </a:xfrm>
          </p:grpSpPr>
          <p:sp>
            <p:nvSpPr>
              <p:cNvPr id="79" name="Arc 78">
                <a:extLst>
                  <a:ext uri="{FF2B5EF4-FFF2-40B4-BE49-F238E27FC236}">
                    <a16:creationId xmlns:a16="http://schemas.microsoft.com/office/drawing/2014/main" id="{A40929B0-6103-43D1-96AE-4F6BA2873F42}"/>
                  </a:ext>
                </a:extLst>
              </p:cNvPr>
              <p:cNvSpPr/>
              <p:nvPr/>
            </p:nvSpPr>
            <p:spPr>
              <a:xfrm>
                <a:off x="2755708" y="3669089"/>
                <a:ext cx="603028" cy="60302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id="{542A3F67-C6D5-4345-8C5A-916298173B2B}"/>
                  </a:ext>
                </a:extLst>
              </p:cNvPr>
              <p:cNvSpPr/>
              <p:nvPr/>
            </p:nvSpPr>
            <p:spPr>
              <a:xfrm>
                <a:off x="2642368" y="3544138"/>
                <a:ext cx="834268" cy="83426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C0F34540-B98A-48F1-8A44-8D91638AC9B2}"/>
                </a:ext>
              </a:extLst>
            </p:cNvPr>
            <p:cNvGrpSpPr/>
            <p:nvPr/>
          </p:nvGrpSpPr>
          <p:grpSpPr>
            <a:xfrm rot="10800000">
              <a:off x="1695563" y="2670496"/>
              <a:ext cx="829959" cy="829959"/>
              <a:chOff x="2642368" y="3544138"/>
              <a:chExt cx="834268" cy="834268"/>
            </a:xfrm>
          </p:grpSpPr>
          <p:sp>
            <p:nvSpPr>
              <p:cNvPr id="64" name="Arc 63">
                <a:extLst>
                  <a:ext uri="{FF2B5EF4-FFF2-40B4-BE49-F238E27FC236}">
                    <a16:creationId xmlns:a16="http://schemas.microsoft.com/office/drawing/2014/main" id="{04371A2F-36EC-4565-917E-3016B5AA7BDC}"/>
                  </a:ext>
                </a:extLst>
              </p:cNvPr>
              <p:cNvSpPr/>
              <p:nvPr/>
            </p:nvSpPr>
            <p:spPr>
              <a:xfrm>
                <a:off x="2755708" y="3669089"/>
                <a:ext cx="603028" cy="60302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Arc 64">
                <a:extLst>
                  <a:ext uri="{FF2B5EF4-FFF2-40B4-BE49-F238E27FC236}">
                    <a16:creationId xmlns:a16="http://schemas.microsoft.com/office/drawing/2014/main" id="{EC422908-3C6A-4287-B08E-9EEC5A5ED92B}"/>
                  </a:ext>
                </a:extLst>
              </p:cNvPr>
              <p:cNvSpPr/>
              <p:nvPr/>
            </p:nvSpPr>
            <p:spPr>
              <a:xfrm>
                <a:off x="2642368" y="3544138"/>
                <a:ext cx="834268" cy="83426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53" name="Shape 114">
            <a:extLst>
              <a:ext uri="{FF2B5EF4-FFF2-40B4-BE49-F238E27FC236}">
                <a16:creationId xmlns:a16="http://schemas.microsoft.com/office/drawing/2014/main" id="{11553878-5F9C-4D80-AF15-0736843CA982}"/>
              </a:ext>
            </a:extLst>
          </p:cNvPr>
          <p:cNvSpPr txBox="1">
            <a:spLocks/>
          </p:cNvSpPr>
          <p:nvPr/>
        </p:nvSpPr>
        <p:spPr>
          <a:xfrm>
            <a:off x="2203269" y="3097399"/>
            <a:ext cx="419682" cy="5910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200" dirty="0">
                <a:latin typeface="Helvetica Neue" panose="02000403000000020004" pitchFamily="50" charset="0"/>
              </a:rPr>
              <a:t>1</a:t>
            </a:r>
            <a:endParaRPr lang="en-GB" sz="1200" dirty="0">
              <a:latin typeface="Helvetica Neue" panose="02000403000000020004" pitchFamily="50" charset="0"/>
            </a:endParaRPr>
          </a:p>
        </p:txBody>
      </p:sp>
      <p:sp>
        <p:nvSpPr>
          <p:cNvPr id="54" name="Shape 114">
            <a:extLst>
              <a:ext uri="{FF2B5EF4-FFF2-40B4-BE49-F238E27FC236}">
                <a16:creationId xmlns:a16="http://schemas.microsoft.com/office/drawing/2014/main" id="{D9C5CE38-107C-4C51-A107-49167ABE224B}"/>
              </a:ext>
            </a:extLst>
          </p:cNvPr>
          <p:cNvSpPr txBox="1">
            <a:spLocks/>
          </p:cNvSpPr>
          <p:nvPr/>
        </p:nvSpPr>
        <p:spPr>
          <a:xfrm>
            <a:off x="2928140" y="2356143"/>
            <a:ext cx="419682" cy="5910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200" dirty="0">
                <a:latin typeface="Helvetica Neue" panose="02000403000000020004" pitchFamily="50" charset="0"/>
              </a:rPr>
              <a:t>2</a:t>
            </a:r>
            <a:endParaRPr lang="en-GB" sz="1200" dirty="0">
              <a:latin typeface="Helvetica Neue" panose="02000403000000020004" pitchFamily="50" charset="0"/>
            </a:endParaRPr>
          </a:p>
        </p:txBody>
      </p:sp>
      <p:sp>
        <p:nvSpPr>
          <p:cNvPr id="55" name="Shape 114">
            <a:extLst>
              <a:ext uri="{FF2B5EF4-FFF2-40B4-BE49-F238E27FC236}">
                <a16:creationId xmlns:a16="http://schemas.microsoft.com/office/drawing/2014/main" id="{DFD6DA68-D433-4228-80FA-D6C00E9B1461}"/>
              </a:ext>
            </a:extLst>
          </p:cNvPr>
          <p:cNvSpPr txBox="1">
            <a:spLocks/>
          </p:cNvSpPr>
          <p:nvPr/>
        </p:nvSpPr>
        <p:spPr>
          <a:xfrm>
            <a:off x="3596521" y="1815146"/>
            <a:ext cx="419682" cy="5910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200" dirty="0">
                <a:latin typeface="Helvetica Neue" panose="02000403000000020004" pitchFamily="50" charset="0"/>
              </a:rPr>
              <a:t>3</a:t>
            </a:r>
            <a:endParaRPr lang="en-GB" sz="1200" dirty="0">
              <a:latin typeface="Helvetica Neue" panose="02000403000000020004" pitchFamily="50" charset="0"/>
            </a:endParaRPr>
          </a:p>
        </p:txBody>
      </p:sp>
      <p:sp>
        <p:nvSpPr>
          <p:cNvPr id="87" name="Shape 101">
            <a:extLst>
              <a:ext uri="{FF2B5EF4-FFF2-40B4-BE49-F238E27FC236}">
                <a16:creationId xmlns:a16="http://schemas.microsoft.com/office/drawing/2014/main" id="{4043366C-9B65-4957-987A-BD268B859F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Approach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88" name="Shape 102">
            <a:extLst>
              <a:ext uri="{FF2B5EF4-FFF2-40B4-BE49-F238E27FC236}">
                <a16:creationId xmlns:a16="http://schemas.microsoft.com/office/drawing/2014/main" id="{86B05A1C-FB66-4557-AAE5-642C8987C361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" name="Shape 94">
            <a:extLst>
              <a:ext uri="{FF2B5EF4-FFF2-40B4-BE49-F238E27FC236}">
                <a16:creationId xmlns:a16="http://schemas.microsoft.com/office/drawing/2014/main" id="{7913C84E-2E58-4472-8E13-7734671B0C77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91" name="Shape 114">
            <a:extLst>
              <a:ext uri="{FF2B5EF4-FFF2-40B4-BE49-F238E27FC236}">
                <a16:creationId xmlns:a16="http://schemas.microsoft.com/office/drawing/2014/main" id="{159E5918-EDA3-4385-BC9C-C85A4F849EA0}"/>
              </a:ext>
            </a:extLst>
          </p:cNvPr>
          <p:cNvSpPr txBox="1">
            <a:spLocks/>
          </p:cNvSpPr>
          <p:nvPr/>
        </p:nvSpPr>
        <p:spPr>
          <a:xfrm>
            <a:off x="4662705" y="4018946"/>
            <a:ext cx="3890508" cy="7401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8 different directions expressed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  <a:p>
            <a:pPr marL="0" indent="0">
              <a:buNone/>
            </a:pPr>
            <a:r>
              <a:rPr lang="fr-CH" dirty="0">
                <a:latin typeface="Helvetica Neue" panose="020B0604020202020204" charset="0"/>
              </a:rPr>
              <a:t>A</a:t>
            </a:r>
            <a:r>
              <a:rPr lang="en-GB" dirty="0" err="1">
                <a:latin typeface="Helvetica Neue" panose="020B0604020202020204" charset="0"/>
              </a:rPr>
              <a:t>pplied</a:t>
            </a:r>
            <a:r>
              <a:rPr lang="en-GB" dirty="0">
                <a:latin typeface="Helvetica Neue" panose="020B0604020202020204" charset="0"/>
              </a:rPr>
              <a:t> on the back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Helvetica Neue" panose="020B0604020202020204" charset="0"/>
            </a:endParaRPr>
          </a:p>
        </p:txBody>
      </p:sp>
      <p:sp>
        <p:nvSpPr>
          <p:cNvPr id="92" name="Shape 114">
            <a:extLst>
              <a:ext uri="{FF2B5EF4-FFF2-40B4-BE49-F238E27FC236}">
                <a16:creationId xmlns:a16="http://schemas.microsoft.com/office/drawing/2014/main" id="{26F36365-708E-4316-90A8-6F072BAE9966}"/>
              </a:ext>
            </a:extLst>
          </p:cNvPr>
          <p:cNvSpPr txBox="1">
            <a:spLocks/>
          </p:cNvSpPr>
          <p:nvPr/>
        </p:nvSpPr>
        <p:spPr>
          <a:xfrm>
            <a:off x="4709315" y="1790450"/>
            <a:ext cx="3890508" cy="129631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Array of 3x3 vibrating motors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805F7F4-6A21-4E22-86E5-D34BE6260B59}"/>
              </a:ext>
            </a:extLst>
          </p:cNvPr>
          <p:cNvGrpSpPr/>
          <p:nvPr/>
        </p:nvGrpSpPr>
        <p:grpSpPr>
          <a:xfrm>
            <a:off x="3052300" y="1321700"/>
            <a:ext cx="860439" cy="837579"/>
            <a:chOff x="3052300" y="1321700"/>
            <a:chExt cx="860439" cy="837579"/>
          </a:xfrm>
        </p:grpSpPr>
        <p:sp>
          <p:nvSpPr>
            <p:cNvPr id="85" name="Arc 84">
              <a:extLst>
                <a:ext uri="{FF2B5EF4-FFF2-40B4-BE49-F238E27FC236}">
                  <a16:creationId xmlns:a16="http://schemas.microsoft.com/office/drawing/2014/main" id="{C165794A-4423-4C5B-8234-F7667A7CC786}"/>
                </a:ext>
              </a:extLst>
            </p:cNvPr>
            <p:cNvSpPr/>
            <p:nvPr/>
          </p:nvSpPr>
          <p:spPr>
            <a:xfrm>
              <a:off x="3200071" y="1427440"/>
              <a:ext cx="599913" cy="59991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id="{0AA5207C-37EA-42E3-9D24-8F6CDAABB2C4}"/>
                </a:ext>
              </a:extLst>
            </p:cNvPr>
            <p:cNvSpPr/>
            <p:nvPr/>
          </p:nvSpPr>
          <p:spPr>
            <a:xfrm>
              <a:off x="3082780" y="1321700"/>
              <a:ext cx="829959" cy="829959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7FC504C2-0FD9-4F63-821F-8BA8C08EBA29}"/>
                </a:ext>
              </a:extLst>
            </p:cNvPr>
            <p:cNvSpPr/>
            <p:nvPr/>
          </p:nvSpPr>
          <p:spPr>
            <a:xfrm rot="10800000">
              <a:off x="3169591" y="1435060"/>
              <a:ext cx="599913" cy="599913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3" name="Arc 92">
              <a:extLst>
                <a:ext uri="{FF2B5EF4-FFF2-40B4-BE49-F238E27FC236}">
                  <a16:creationId xmlns:a16="http://schemas.microsoft.com/office/drawing/2014/main" id="{8149B8C5-D64A-4145-943B-60E497040D2E}"/>
                </a:ext>
              </a:extLst>
            </p:cNvPr>
            <p:cNvSpPr/>
            <p:nvPr/>
          </p:nvSpPr>
          <p:spPr>
            <a:xfrm rot="10800000">
              <a:off x="3052300" y="1329320"/>
              <a:ext cx="829959" cy="829959"/>
            </a:xfrm>
            <a:prstGeom prst="arc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2D9F8433-C80F-480B-AE48-440A393A9FE4}"/>
              </a:ext>
            </a:extLst>
          </p:cNvPr>
          <p:cNvCxnSpPr>
            <a:cxnSpLocks/>
          </p:cNvCxnSpPr>
          <p:nvPr/>
        </p:nvCxnSpPr>
        <p:spPr>
          <a:xfrm flipV="1">
            <a:off x="2141220" y="1699260"/>
            <a:ext cx="1382049" cy="138750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969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8FB21C-543B-4F9A-BF24-5E72C09DC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9</a:t>
            </a:fld>
            <a:endParaRPr lang="fr-CH"/>
          </a:p>
        </p:txBody>
      </p:sp>
      <p:sp>
        <p:nvSpPr>
          <p:cNvPr id="5" name="Shape 104">
            <a:extLst>
              <a:ext uri="{FF2B5EF4-FFF2-40B4-BE49-F238E27FC236}">
                <a16:creationId xmlns:a16="http://schemas.microsoft.com/office/drawing/2014/main" id="{E165BCAF-7EEE-49A0-8067-F26B29A1248C}"/>
              </a:ext>
            </a:extLst>
          </p:cNvPr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B3550D-49EE-4C84-B012-FE00A2D17857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7" name="Shape 89">
              <a:extLst>
                <a:ext uri="{FF2B5EF4-FFF2-40B4-BE49-F238E27FC236}">
                  <a16:creationId xmlns:a16="http://schemas.microsoft.com/office/drawing/2014/main" id="{B56E5093-1C27-47AA-BB5D-BFF57D7F1D4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4BB9C98C-4FCE-4039-9B2D-66D2B7F4C4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9" name="Shape 88">
            <a:extLst>
              <a:ext uri="{FF2B5EF4-FFF2-40B4-BE49-F238E27FC236}">
                <a16:creationId xmlns:a16="http://schemas.microsoft.com/office/drawing/2014/main" id="{863A4017-0622-4077-BD1A-7860C7A6BAB9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" name="Shape 89">
            <a:extLst>
              <a:ext uri="{FF2B5EF4-FFF2-40B4-BE49-F238E27FC236}">
                <a16:creationId xmlns:a16="http://schemas.microsoft.com/office/drawing/2014/main" id="{A577E2BA-FA1D-4C18-B5EC-D13E03262B6B}"/>
              </a:ext>
            </a:extLst>
          </p:cNvPr>
          <p:cNvGrpSpPr/>
          <p:nvPr/>
        </p:nvGrpSpPr>
        <p:grpSpPr>
          <a:xfrm>
            <a:off x="9553199" y="2715267"/>
            <a:ext cx="2676057" cy="635000"/>
            <a:chOff x="9394472" y="906065"/>
            <a:chExt cx="2676057" cy="635000"/>
          </a:xfrm>
        </p:grpSpPr>
        <p:sp>
          <p:nvSpPr>
            <p:cNvPr id="11" name="Shape 90">
              <a:extLst>
                <a:ext uri="{FF2B5EF4-FFF2-40B4-BE49-F238E27FC236}">
                  <a16:creationId xmlns:a16="http://schemas.microsoft.com/office/drawing/2014/main" id="{7CE0F8AF-1140-4DDA-AECE-E8733FA87422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" name="Shape 91">
              <a:extLst>
                <a:ext uri="{FF2B5EF4-FFF2-40B4-BE49-F238E27FC236}">
                  <a16:creationId xmlns:a16="http://schemas.microsoft.com/office/drawing/2014/main" id="{3377D47A-6260-4A74-AEC2-355224862D0E}"/>
                </a:ext>
              </a:extLst>
            </p:cNvPr>
            <p:cNvSpPr txBox="1"/>
            <p:nvPr/>
          </p:nvSpPr>
          <p:spPr>
            <a:xfrm>
              <a:off x="10229029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Development</a:t>
              </a:r>
              <a:endParaRPr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4" name="Shape 93">
            <a:extLst>
              <a:ext uri="{FF2B5EF4-FFF2-40B4-BE49-F238E27FC236}">
                <a16:creationId xmlns:a16="http://schemas.microsoft.com/office/drawing/2014/main" id="{D176CD45-2BBF-40E6-A824-D66EB1E59099}"/>
              </a:ext>
            </a:extLst>
          </p:cNvPr>
          <p:cNvSpPr/>
          <p:nvPr/>
        </p:nvSpPr>
        <p:spPr>
          <a:xfrm>
            <a:off x="9485598" y="4737367"/>
            <a:ext cx="635000" cy="635000"/>
          </a:xfrm>
          <a:prstGeom prst="ellipse">
            <a:avLst/>
          </a:prstGeom>
          <a:solidFill>
            <a:schemeClr val="lt1"/>
          </a:solidFill>
          <a:ln w="76200" cap="flat" cmpd="sng">
            <a:solidFill>
              <a:schemeClr val="tx2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800" b="1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3</a:t>
            </a:r>
            <a:endParaRPr sz="1800" b="1" dirty="0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6" name="Shape 101">
            <a:extLst>
              <a:ext uri="{FF2B5EF4-FFF2-40B4-BE49-F238E27FC236}">
                <a16:creationId xmlns:a16="http://schemas.microsoft.com/office/drawing/2014/main" id="{658DFE4E-9662-430A-BD75-2B925105485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17" name="Shape 102">
              <a:extLst>
                <a:ext uri="{FF2B5EF4-FFF2-40B4-BE49-F238E27FC236}">
                  <a16:creationId xmlns:a16="http://schemas.microsoft.com/office/drawing/2014/main" id="{E2C8F513-3207-4572-8EF1-1C0290391D4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8" name="Shape 103">
              <a:extLst>
                <a:ext uri="{FF2B5EF4-FFF2-40B4-BE49-F238E27FC236}">
                  <a16:creationId xmlns:a16="http://schemas.microsoft.com/office/drawing/2014/main" id="{E9B60DA1-550F-429C-976F-3BD391B5751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19" name="Shape 101">
            <a:extLst>
              <a:ext uri="{FF2B5EF4-FFF2-40B4-BE49-F238E27FC236}">
                <a16:creationId xmlns:a16="http://schemas.microsoft.com/office/drawing/2014/main" id="{530EC036-E786-41BF-B189-6D5284BB6B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7762" y="-104192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Prototype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20" name="Shape 102">
            <a:extLst>
              <a:ext uri="{FF2B5EF4-FFF2-40B4-BE49-F238E27FC236}">
                <a16:creationId xmlns:a16="http://schemas.microsoft.com/office/drawing/2014/main" id="{8C26D67F-4569-41A7-8686-9E8BAE5C2124}"/>
              </a:ext>
            </a:extLst>
          </p:cNvPr>
          <p:cNvCxnSpPr/>
          <p:nvPr/>
        </p:nvCxnSpPr>
        <p:spPr>
          <a:xfrm>
            <a:off x="0" y="1010667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Shape 94">
            <a:extLst>
              <a:ext uri="{FF2B5EF4-FFF2-40B4-BE49-F238E27FC236}">
                <a16:creationId xmlns:a16="http://schemas.microsoft.com/office/drawing/2014/main" id="{9E3DCD36-C98F-44E3-885C-9D9804416796}"/>
              </a:ext>
            </a:extLst>
          </p:cNvPr>
          <p:cNvSpPr txBox="1"/>
          <p:nvPr/>
        </p:nvSpPr>
        <p:spPr>
          <a:xfrm>
            <a:off x="10226699" y="4737367"/>
            <a:ext cx="20744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Experimental</a:t>
            </a:r>
            <a:r>
              <a:rPr lang="fr-CH"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-CH" sz="2000" b="1" dirty="0" err="1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work</a:t>
            </a:r>
            <a:endParaRPr sz="2000" b="1" dirty="0">
              <a:solidFill>
                <a:schemeClr val="tx2">
                  <a:lumMod val="7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6EBCB36-ED02-4F87-9D71-650C8AD4B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38" y="1533280"/>
            <a:ext cx="8173591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195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6088</TotalTime>
  <Words>898</Words>
  <Application>Microsoft Office PowerPoint</Application>
  <PresentationFormat>Grand écran</PresentationFormat>
  <Paragraphs>363</Paragraphs>
  <Slides>31</Slides>
  <Notes>29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Helvetica Neue</vt:lpstr>
      <vt:lpstr>Quattrocento Sans</vt:lpstr>
      <vt:lpstr>Thème Office</vt:lpstr>
      <vt:lpstr>Haptic display for a wearable  human-robot interface</vt:lpstr>
      <vt:lpstr>Motivations</vt:lpstr>
      <vt:lpstr>State Of The Art</vt:lpstr>
      <vt:lpstr>State Of The Art</vt:lpstr>
      <vt:lpstr>State Of The Art</vt:lpstr>
      <vt:lpstr>Funnelling Illusion</vt:lpstr>
      <vt:lpstr>Approach</vt:lpstr>
      <vt:lpstr>Approach</vt:lpstr>
      <vt:lpstr>Prototype</vt:lpstr>
      <vt:lpstr>Prototype</vt:lpstr>
      <vt:lpstr>Prototype</vt:lpstr>
      <vt:lpstr>Motors and drivers</vt:lpstr>
      <vt:lpstr>Prototype</vt:lpstr>
      <vt:lpstr>Control of the array (in Python)</vt:lpstr>
      <vt:lpstr>Experiment 1: direction</vt:lpstr>
      <vt:lpstr>Experiment 1: results</vt:lpstr>
      <vt:lpstr>Experiment 1: results</vt:lpstr>
      <vt:lpstr>Experiment 1: results</vt:lpstr>
      <vt:lpstr>Experiment 2 : intensity</vt:lpstr>
      <vt:lpstr>Experiment 2 : results</vt:lpstr>
      <vt:lpstr>Experiment 3 : guidance</vt:lpstr>
      <vt:lpstr>Experiment 3 : guidance</vt:lpstr>
      <vt:lpstr>Experiment 3 : results</vt:lpstr>
      <vt:lpstr>Discussion</vt:lpstr>
      <vt:lpstr>Discussion</vt:lpstr>
      <vt:lpstr>Conclusion</vt:lpstr>
      <vt:lpstr>Thanks for your attention</vt:lpstr>
      <vt:lpstr>References</vt:lpstr>
      <vt:lpstr>Annexe 1, error calculation</vt:lpstr>
      <vt:lpstr>Annexe 2, set up experiment 1/2</vt:lpstr>
      <vt:lpstr>Annexe 3, experiment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Hugo</dc:creator>
  <cp:lastModifiedBy>Hugo</cp:lastModifiedBy>
  <cp:revision>168</cp:revision>
  <dcterms:created xsi:type="dcterms:W3CDTF">2018-10-23T08:28:44Z</dcterms:created>
  <dcterms:modified xsi:type="dcterms:W3CDTF">2019-01-15T08:03:03Z</dcterms:modified>
</cp:coreProperties>
</file>